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5" r:id="rId1"/>
    <p:sldMasterId id="2147483687" r:id="rId2"/>
    <p:sldMasterId id="2147483689" r:id="rId3"/>
    <p:sldMasterId id="2147483691" r:id="rId4"/>
    <p:sldMasterId id="2147483693" r:id="rId5"/>
  </p:sldMasterIdLst>
  <p:notesMasterIdLst>
    <p:notesMasterId r:id="rId68"/>
  </p:notesMasterIdLst>
  <p:handoutMasterIdLst>
    <p:handoutMasterId r:id="rId69"/>
  </p:handoutMasterIdLst>
  <p:sldIdLst>
    <p:sldId id="299" r:id="rId6"/>
    <p:sldId id="264" r:id="rId7"/>
    <p:sldId id="412" r:id="rId8"/>
    <p:sldId id="413" r:id="rId9"/>
    <p:sldId id="414" r:id="rId10"/>
    <p:sldId id="415" r:id="rId11"/>
    <p:sldId id="391" r:id="rId12"/>
    <p:sldId id="394" r:id="rId13"/>
    <p:sldId id="395" r:id="rId14"/>
    <p:sldId id="393" r:id="rId15"/>
    <p:sldId id="420" r:id="rId16"/>
    <p:sldId id="422" r:id="rId17"/>
    <p:sldId id="421" r:id="rId18"/>
    <p:sldId id="416" r:id="rId19"/>
    <p:sldId id="423" r:id="rId20"/>
    <p:sldId id="424" r:id="rId21"/>
    <p:sldId id="425" r:id="rId22"/>
    <p:sldId id="426" r:id="rId23"/>
    <p:sldId id="427" r:id="rId24"/>
    <p:sldId id="399" r:id="rId25"/>
    <p:sldId id="428" r:id="rId26"/>
    <p:sldId id="429" r:id="rId27"/>
    <p:sldId id="430" r:id="rId28"/>
    <p:sldId id="431" r:id="rId29"/>
    <p:sldId id="432" r:id="rId30"/>
    <p:sldId id="433" r:id="rId31"/>
    <p:sldId id="434" r:id="rId32"/>
    <p:sldId id="435" r:id="rId33"/>
    <p:sldId id="436" r:id="rId34"/>
    <p:sldId id="437" r:id="rId35"/>
    <p:sldId id="438" r:id="rId36"/>
    <p:sldId id="439" r:id="rId37"/>
    <p:sldId id="440" r:id="rId38"/>
    <p:sldId id="441" r:id="rId39"/>
    <p:sldId id="442" r:id="rId40"/>
    <p:sldId id="443" r:id="rId41"/>
    <p:sldId id="444" r:id="rId42"/>
    <p:sldId id="445" r:id="rId43"/>
    <p:sldId id="446" r:id="rId44"/>
    <p:sldId id="447" r:id="rId45"/>
    <p:sldId id="448" r:id="rId46"/>
    <p:sldId id="449" r:id="rId47"/>
    <p:sldId id="450" r:id="rId48"/>
    <p:sldId id="451" r:id="rId49"/>
    <p:sldId id="452" r:id="rId50"/>
    <p:sldId id="453" r:id="rId51"/>
    <p:sldId id="454" r:id="rId52"/>
    <p:sldId id="455" r:id="rId53"/>
    <p:sldId id="456" r:id="rId54"/>
    <p:sldId id="457" r:id="rId55"/>
    <p:sldId id="458" r:id="rId56"/>
    <p:sldId id="459" r:id="rId57"/>
    <p:sldId id="460" r:id="rId58"/>
    <p:sldId id="461" r:id="rId59"/>
    <p:sldId id="462" r:id="rId60"/>
    <p:sldId id="463" r:id="rId61"/>
    <p:sldId id="464" r:id="rId62"/>
    <p:sldId id="465" r:id="rId63"/>
    <p:sldId id="466" r:id="rId64"/>
    <p:sldId id="289" r:id="rId65"/>
    <p:sldId id="285" r:id="rId66"/>
    <p:sldId id="286" r:id="rId67"/>
  </p:sldIdLst>
  <p:sldSz cx="9144000" cy="5143500" type="screen16x9"/>
  <p:notesSz cx="6858000" cy="9144000"/>
  <p:embeddedFontLst>
    <p:embeddedFont>
      <p:font typeface="ＭＳ Ｐゴシック" panose="020B0600070205080204" pitchFamily="34" charset="-128"/>
      <p:regular r:id="rId70"/>
    </p:embeddedFont>
    <p:embeddedFont>
      <p:font typeface="Calibri" panose="020F0502020204030204" pitchFamily="34" charset="0"/>
      <p:regular r:id="rId71"/>
      <p:bold r:id="rId72"/>
      <p:italic r:id="rId73"/>
      <p:boldItalic r:id="rId74"/>
    </p:embeddedFont>
    <p:embeddedFont>
      <p:font typeface="Consolas" panose="020B0609020204030204" pitchFamily="49" charset="0"/>
      <p:regular r:id="rId75"/>
      <p:bold r:id="rId76"/>
      <p:italic r:id="rId77"/>
      <p:boldItalic r:id="rId78"/>
    </p:embeddedFont>
    <p:embeddedFont>
      <p:font typeface="Gotham HTF" pitchFamily="50" charset="0"/>
      <p:bold r:id="rId79"/>
      <p:boldItalic r:id="rId80"/>
    </p:embeddedFont>
    <p:embeddedFont>
      <p:font typeface="Gotham HTF Book" pitchFamily="50" charset="0"/>
      <p:regular r:id="rId81"/>
      <p:italic r:id="rId82"/>
    </p:embeddedFont>
    <p:embeddedFont>
      <p:font typeface="Gotham HTF Light" pitchFamily="50" charset="0"/>
      <p:regular r:id="rId83"/>
      <p:italic r:id="rId84"/>
    </p:embeddedFont>
    <p:embeddedFont>
      <p:font typeface="Gotham HTF Medium" pitchFamily="50" charset="0"/>
      <p:regular r:id="rId85"/>
    </p:embeddedFont>
    <p:embeddedFont>
      <p:font typeface="Roboto" pitchFamily="2" charset="0"/>
      <p:regular r:id="rId86"/>
      <p:bold r:id="rId87"/>
      <p:italic r:id="rId88"/>
      <p:boldItalic r:id="rId89"/>
    </p:embeddedFont>
    <p:embeddedFont>
      <p:font typeface="Roboto Light" panose="02000000000000000000" pitchFamily="2" charset="0"/>
      <p:regular r:id="rId90"/>
      <p:italic r:id="rId91"/>
    </p:embeddedFont>
  </p:embeddedFontLst>
  <p:defaultTextStyle>
    <a:defPPr>
      <a:defRPr lang="en-US"/>
    </a:defPPr>
    <a:lvl1pPr marL="0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1pPr>
    <a:lvl2pPr marL="456789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2pPr>
    <a:lvl3pPr marL="913577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3pPr>
    <a:lvl4pPr marL="1370366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4pPr>
    <a:lvl5pPr marL="1827154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5pPr>
    <a:lvl6pPr marL="2283943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6pPr>
    <a:lvl7pPr marL="2740731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8pPr>
    <a:lvl9pPr marL="3654308" algn="l" defTabSz="456789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419" userDrawn="1">
          <p15:clr>
            <a:srgbClr val="A4A3A4"/>
          </p15:clr>
        </p15:guide>
        <p15:guide id="4" orient="horz" pos="286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enan Pellegrini Barbalho" initials="RPB" lastIdx="1" clrIdx="0">
    <p:extLst>
      <p:ext uri="{19B8F6BF-5375-455C-9EA6-DF929625EA0E}">
        <p15:presenceInfo xmlns:p15="http://schemas.microsoft.com/office/powerpoint/2012/main" userId="S::E108579@tokiomarine.com.br::096ce94b-ae57-4cb5-a52a-e08553da15f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0566"/>
    <a:srgbClr val="DAE3F3"/>
    <a:srgbClr val="ED145B"/>
    <a:srgbClr val="91A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57" autoAdjust="0"/>
    <p:restoredTop sz="91400" autoAdjust="0"/>
  </p:normalViewPr>
  <p:slideViewPr>
    <p:cSldViewPr snapToGrid="0" snapToObjects="1">
      <p:cViewPr varScale="1">
        <p:scale>
          <a:sx n="74" d="100"/>
          <a:sy n="74" d="100"/>
        </p:scale>
        <p:origin x="78" y="906"/>
      </p:cViewPr>
      <p:guideLst>
        <p:guide pos="2880"/>
        <p:guide orient="horz" pos="419"/>
        <p:guide orient="horz" pos="286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84" d="100"/>
          <a:sy n="84" d="100"/>
        </p:scale>
        <p:origin x="382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notesMaster" Target="notesMasters/notesMaster1.xml"/><Relationship Id="rId84" Type="http://schemas.openxmlformats.org/officeDocument/2006/relationships/font" Target="fonts/font15.fntdata"/><Relationship Id="rId89" Type="http://schemas.openxmlformats.org/officeDocument/2006/relationships/font" Target="fonts/font20.fntdata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font" Target="fonts/font5.fntdata"/><Relationship Id="rId79" Type="http://schemas.openxmlformats.org/officeDocument/2006/relationships/font" Target="fonts/font10.fntdata"/><Relationship Id="rId5" Type="http://schemas.openxmlformats.org/officeDocument/2006/relationships/slideMaster" Target="slideMasters/slideMaster5.xml"/><Relationship Id="rId90" Type="http://schemas.openxmlformats.org/officeDocument/2006/relationships/font" Target="fonts/font21.fntdata"/><Relationship Id="rId95" Type="http://schemas.openxmlformats.org/officeDocument/2006/relationships/theme" Target="theme/theme1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64" Type="http://schemas.openxmlformats.org/officeDocument/2006/relationships/slide" Target="slides/slide59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font" Target="fonts/font3.fntdata"/><Relationship Id="rId80" Type="http://schemas.openxmlformats.org/officeDocument/2006/relationships/font" Target="fonts/font11.fntdata"/><Relationship Id="rId85" Type="http://schemas.openxmlformats.org/officeDocument/2006/relationships/font" Target="fonts/font16.fntdata"/><Relationship Id="rId9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font" Target="fonts/font1.fntdata"/><Relationship Id="rId75" Type="http://schemas.openxmlformats.org/officeDocument/2006/relationships/font" Target="fonts/font6.fntdata"/><Relationship Id="rId83" Type="http://schemas.openxmlformats.org/officeDocument/2006/relationships/font" Target="fonts/font14.fntdata"/><Relationship Id="rId88" Type="http://schemas.openxmlformats.org/officeDocument/2006/relationships/font" Target="fonts/font19.fntdata"/><Relationship Id="rId91" Type="http://schemas.openxmlformats.org/officeDocument/2006/relationships/font" Target="fonts/font22.fntdata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font" Target="fonts/font4.fntdata"/><Relationship Id="rId78" Type="http://schemas.openxmlformats.org/officeDocument/2006/relationships/font" Target="fonts/font9.fntdata"/><Relationship Id="rId81" Type="http://schemas.openxmlformats.org/officeDocument/2006/relationships/font" Target="fonts/font12.fntdata"/><Relationship Id="rId86" Type="http://schemas.openxmlformats.org/officeDocument/2006/relationships/font" Target="fonts/font17.fntdata"/><Relationship Id="rId94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font" Target="fonts/font7.fntdata"/><Relationship Id="rId7" Type="http://schemas.openxmlformats.org/officeDocument/2006/relationships/slide" Target="slides/slide2.xml"/><Relationship Id="rId71" Type="http://schemas.openxmlformats.org/officeDocument/2006/relationships/font" Target="fonts/font2.fntdata"/><Relationship Id="rId9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font" Target="fonts/font18.fntdata"/><Relationship Id="rId61" Type="http://schemas.openxmlformats.org/officeDocument/2006/relationships/slide" Target="slides/slide56.xml"/><Relationship Id="rId82" Type="http://schemas.openxmlformats.org/officeDocument/2006/relationships/font" Target="fonts/font13.fntdata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56" Type="http://schemas.openxmlformats.org/officeDocument/2006/relationships/slide" Target="slides/slide51.xml"/><Relationship Id="rId77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D86E2403-7186-45D0-B4D1-E49B3041C4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7E01E75-6AF8-4CDB-A0DC-C3FA8FD08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BA618-6154-4D1D-9990-D55B0312279A}" type="datetimeFigureOut">
              <a:rPr lang="pt-BR" smtClean="0"/>
              <a:t>09/02/2021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662FEF5-9454-4CE5-B04B-9B62BEDDD8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897262F-DF8F-4521-82DB-C860029652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8C85C1-9FFF-4EB6-8701-46449ED11C4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28049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3A3B6B-DA47-6145-A916-4C71632D9FE2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CAFCE-C102-6747-9B79-E03F9BCB8C7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28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1pPr>
    <a:lvl2pPr marL="456789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2pPr>
    <a:lvl3pPr marL="913577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3pPr>
    <a:lvl4pPr marL="1370366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4pPr>
    <a:lvl5pPr marL="1827154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5pPr>
    <a:lvl6pPr marL="2283943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6pPr>
    <a:lvl7pPr marL="2740731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8pPr>
    <a:lvl9pPr marL="3654308" algn="l" defTabSz="456789" rtl="0" eaLnBrk="1" latinLnBrk="0" hangingPunct="1">
      <a:defRPr sz="119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301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554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223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3301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201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011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566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096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3526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9733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909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67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As imagens deverão ser alteradas de acordo com o conteúdo de cada apresentação.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118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526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7102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058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4228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7646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67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36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48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12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09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428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916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9CAFCE-C102-6747-9B79-E03F9BCB8C7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69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2D3D4C5D-7DB9-4D56-9B60-FF4C60B62FCE}" type="datetimeFigureOut">
              <a:rPr lang="pt-BR" smtClean="0"/>
              <a:t>09/02/2021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C7404E3-00A3-45D6-A4E2-33EB3B3A3E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1310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2D3D4C5D-7DB9-4D56-9B60-FF4C60B62FCE}" type="datetimeFigureOut">
              <a:rPr lang="pt-BR" smtClean="0"/>
              <a:t>09/02/2021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C7404E3-00A3-45D6-A4E2-33EB3B3A3E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4559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5E59144-F02B-45FC-904C-8193F29C24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2D3D4C5D-7DB9-4D56-9B60-FF4C60B62FCE}" type="datetimeFigureOut">
              <a:rPr lang="pt-BR" smtClean="0"/>
              <a:t>09/02/2021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6EAA092-C1F2-480D-A379-4AAC4DC1B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32146FB-74F6-4237-8DF0-49FBF1A63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C7404E3-00A3-45D6-A4E2-33EB3B3A3E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142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5E59144-F02B-45FC-904C-8193F29C24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2D3D4C5D-7DB9-4D56-9B60-FF4C60B62FCE}" type="datetimeFigureOut">
              <a:rPr lang="pt-BR" smtClean="0"/>
              <a:t>09/02/2021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6EAA092-C1F2-480D-A379-4AAC4DC1B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32146FB-74F6-4237-8DF0-49FBF1A63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C7404E3-00A3-45D6-A4E2-33EB3B3A3E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6808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2D3D4C5D-7DB9-4D56-9B60-FF4C60B62FCE}" type="datetimeFigureOut">
              <a:rPr lang="pt-BR" smtClean="0"/>
              <a:t>09/02/2021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C7404E3-00A3-45D6-A4E2-33EB3B3A3E7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232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35CB235-4244-48F1-8034-BA6715CEA9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"/>
            <a:ext cx="914400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409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8CED4877-BD91-45BD-BE49-5C6F2E6A12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"/>
            <a:ext cx="914400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178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D3916CC-1C5B-4290-809D-02C95F988F1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"/>
            <a:ext cx="914400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836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0084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F35CB235-4244-48F1-8034-BA6715CEA9D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"/>
            <a:ext cx="9144000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76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6F58653-AE73-4CEE-B89D-158EA69A6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075" y="2000250"/>
            <a:ext cx="260985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35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39549" y="1515723"/>
            <a:ext cx="6664903" cy="2265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802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Os</a:t>
            </a:r>
            <a:r>
              <a:rPr lang="pt-BR" sz="1802" dirty="0">
                <a:solidFill>
                  <a:srgbClr val="ACC1CC"/>
                </a:solidFill>
                <a:latin typeface="Gotham HTF Light" pitchFamily="50" charset="0"/>
                <a:cs typeface="Gotham HTF Book"/>
              </a:rPr>
              <a:t> </a:t>
            </a:r>
            <a:r>
              <a:rPr lang="pt-BR" sz="1802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desvios condicionais </a:t>
            </a:r>
            <a:r>
              <a:rPr lang="pt-BR" sz="1802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são estruturas de programação que permitem executar algumas instruções com base no resultado – verdadeiro ou falso – de um teste lógico.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802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Na última aula, foram estudados 3 </a:t>
            </a:r>
            <a:r>
              <a:rPr lang="pt-BR" sz="1802" i="1" dirty="0" err="1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ifs</a:t>
            </a:r>
            <a:r>
              <a:rPr lang="pt-BR" sz="1802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: o </a:t>
            </a:r>
            <a:r>
              <a:rPr lang="pt-BR" sz="1802" dirty="0" err="1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if</a:t>
            </a:r>
            <a:r>
              <a:rPr lang="pt-BR" sz="1802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 simples</a:t>
            </a:r>
            <a:r>
              <a:rPr lang="pt-BR" sz="1802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, o </a:t>
            </a:r>
            <a:r>
              <a:rPr lang="pt-BR" sz="1802" dirty="0" err="1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if</a:t>
            </a:r>
            <a:r>
              <a:rPr lang="pt-BR" sz="1802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 composto </a:t>
            </a:r>
            <a:r>
              <a:rPr lang="pt-BR" sz="1802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e</a:t>
            </a:r>
            <a:r>
              <a:rPr lang="pt-BR" sz="1802" dirty="0">
                <a:solidFill>
                  <a:srgbClr val="ACC1CC"/>
                </a:solidFill>
                <a:latin typeface="Gotham HTF Light" pitchFamily="50" charset="0"/>
                <a:cs typeface="Gotham HTF Book"/>
              </a:rPr>
              <a:t> </a:t>
            </a:r>
            <a:r>
              <a:rPr lang="pt-BR" sz="1802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o </a:t>
            </a:r>
            <a:r>
              <a:rPr lang="pt-BR" sz="1802" dirty="0" err="1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if</a:t>
            </a:r>
            <a:r>
              <a:rPr lang="pt-BR" sz="1802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 encadeado</a:t>
            </a:r>
            <a:r>
              <a:rPr lang="pt-BR" sz="1802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0658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7">
            <a:extLst>
              <a:ext uri="{FF2B5EF4-FFF2-40B4-BE49-F238E27FC236}">
                <a16:creationId xmlns:a16="http://schemas.microsoft.com/office/drawing/2014/main" id="{F45689E5-5D34-4BDB-9A7F-453E47021C6D}"/>
              </a:ext>
            </a:extLst>
          </p:cNvPr>
          <p:cNvSpPr txBox="1"/>
          <p:nvPr/>
        </p:nvSpPr>
        <p:spPr>
          <a:xfrm>
            <a:off x="3106939" y="1232650"/>
            <a:ext cx="1779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/>
            <a:r>
              <a:rPr lang="pt-BR" sz="1200" dirty="0">
                <a:solidFill>
                  <a:srgbClr val="DAE3F3"/>
                </a:solidFill>
                <a:latin typeface="Gotham HTF Light"/>
              </a:rPr>
              <a:t>O </a:t>
            </a:r>
            <a:r>
              <a:rPr lang="pt-BR" sz="1200" dirty="0" err="1">
                <a:solidFill>
                  <a:srgbClr val="DAE3F3"/>
                </a:solidFill>
                <a:latin typeface="Gotham HTF Light"/>
              </a:rPr>
              <a:t>if</a:t>
            </a:r>
            <a:r>
              <a:rPr lang="pt-BR" sz="1200" dirty="0">
                <a:solidFill>
                  <a:srgbClr val="DAE3F3"/>
                </a:solidFill>
                <a:latin typeface="Gotham HTF Light"/>
              </a:rPr>
              <a:t> simples apresenta um teste lógico e executa um conjunto de instruções caso o teste seja verdadeiro.</a:t>
            </a:r>
          </a:p>
        </p:txBody>
      </p:sp>
      <p:sp>
        <p:nvSpPr>
          <p:cNvPr id="6" name="Rectangle 88">
            <a:extLst>
              <a:ext uri="{FF2B5EF4-FFF2-40B4-BE49-F238E27FC236}">
                <a16:creationId xmlns:a16="http://schemas.microsoft.com/office/drawing/2014/main" id="{69000700-1BA9-4F1E-842A-0B4993FF7EA9}"/>
              </a:ext>
            </a:extLst>
          </p:cNvPr>
          <p:cNvSpPr/>
          <p:nvPr/>
        </p:nvSpPr>
        <p:spPr>
          <a:xfrm>
            <a:off x="3030739" y="1051127"/>
            <a:ext cx="1932189" cy="1605089"/>
          </a:xfrm>
          <a:prstGeom prst="rect">
            <a:avLst/>
          </a:prstGeom>
          <a:noFill/>
          <a:ln>
            <a:gradFill flip="none" rotWithShape="1">
              <a:gsLst>
                <a:gs pos="1000">
                  <a:srgbClr val="ED145B"/>
                </a:gs>
                <a:gs pos="15000">
                  <a:srgbClr val="ED145B">
                    <a:alpha val="0"/>
                  </a:srgbClr>
                </a:gs>
                <a:gs pos="83000">
                  <a:srgbClr val="ED145B">
                    <a:alpha val="0"/>
                  </a:srgbClr>
                </a:gs>
                <a:gs pos="100000">
                  <a:srgbClr val="ED145B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6417">
              <a:lnSpc>
                <a:spcPct val="120000"/>
              </a:lnSpc>
            </a:pPr>
            <a:endParaRPr lang="en-US" sz="901">
              <a:solidFill>
                <a:prstClr val="white"/>
              </a:solidFill>
            </a:endParaRPr>
          </a:p>
        </p:txBody>
      </p:sp>
      <p:sp>
        <p:nvSpPr>
          <p:cNvPr id="7" name="TextBox 89">
            <a:extLst>
              <a:ext uri="{FF2B5EF4-FFF2-40B4-BE49-F238E27FC236}">
                <a16:creationId xmlns:a16="http://schemas.microsoft.com/office/drawing/2014/main" id="{A5154F10-BE79-4E51-A98E-5A1D0689B97B}"/>
              </a:ext>
            </a:extLst>
          </p:cNvPr>
          <p:cNvSpPr txBox="1"/>
          <p:nvPr/>
        </p:nvSpPr>
        <p:spPr>
          <a:xfrm>
            <a:off x="3510385" y="2482809"/>
            <a:ext cx="972896" cy="28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>
              <a:lnSpc>
                <a:spcPct val="120000"/>
              </a:lnSpc>
            </a:pPr>
            <a:r>
              <a:rPr lang="pt-BR" sz="1200" dirty="0" err="1">
                <a:solidFill>
                  <a:srgbClr val="ED145B"/>
                </a:solidFill>
                <a:latin typeface="Gotham HTF Book"/>
                <a:cs typeface="Gotham HTF Book"/>
              </a:rPr>
              <a:t>if</a:t>
            </a:r>
            <a:r>
              <a:rPr lang="pt-BR" sz="1200" dirty="0">
                <a:solidFill>
                  <a:srgbClr val="ED145B"/>
                </a:solidFill>
                <a:latin typeface="Gotham HTF Book"/>
                <a:cs typeface="Gotham HTF Book"/>
              </a:rPr>
              <a:t> simples</a:t>
            </a:r>
            <a:endParaRPr lang="en-US" sz="1200" dirty="0">
              <a:solidFill>
                <a:srgbClr val="ED145B"/>
              </a:solidFill>
              <a:latin typeface="Gotham HTF Book"/>
              <a:cs typeface="Gotham HTF Book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FE5C4AB2-2D20-4E3B-9A84-AB590BB95245}"/>
              </a:ext>
            </a:extLst>
          </p:cNvPr>
          <p:cNvGrpSpPr/>
          <p:nvPr/>
        </p:nvGrpSpPr>
        <p:grpSpPr>
          <a:xfrm>
            <a:off x="1271494" y="729450"/>
            <a:ext cx="1516850" cy="1533174"/>
            <a:chOff x="1786908" y="997558"/>
            <a:chExt cx="1516850" cy="1533174"/>
          </a:xfrm>
        </p:grpSpPr>
        <p:sp>
          <p:nvSpPr>
            <p:cNvPr id="9" name="Losango 8">
              <a:extLst>
                <a:ext uri="{FF2B5EF4-FFF2-40B4-BE49-F238E27FC236}">
                  <a16:creationId xmlns:a16="http://schemas.microsoft.com/office/drawing/2014/main" id="{00AA69BC-ACD8-454E-82D0-0A1A4A6C69EA}"/>
                </a:ext>
              </a:extLst>
            </p:cNvPr>
            <p:cNvSpPr/>
            <p:nvPr/>
          </p:nvSpPr>
          <p:spPr>
            <a:xfrm>
              <a:off x="1786909" y="997558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090A17E2-F3F5-4E91-BDCA-6D3AC238CD97}"/>
                </a:ext>
              </a:extLst>
            </p:cNvPr>
            <p:cNvSpPr/>
            <p:nvPr/>
          </p:nvSpPr>
          <p:spPr>
            <a:xfrm>
              <a:off x="2356437" y="1659919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E841E9D8-25D7-4BCB-8B70-C18D0DB422B0}"/>
                </a:ext>
              </a:extLst>
            </p:cNvPr>
            <p:cNvSpPr/>
            <p:nvPr/>
          </p:nvSpPr>
          <p:spPr>
            <a:xfrm>
              <a:off x="1994286" y="2302132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2" name="Conector: Angulado 11">
              <a:extLst>
                <a:ext uri="{FF2B5EF4-FFF2-40B4-BE49-F238E27FC236}">
                  <a16:creationId xmlns:a16="http://schemas.microsoft.com/office/drawing/2014/main" id="{45C6E22C-4217-4FB0-9DEB-3D8B09E8E0CA}"/>
                </a:ext>
              </a:extLst>
            </p:cNvPr>
            <p:cNvCxnSpPr>
              <a:stCxn id="9" idx="3"/>
              <a:endCxn id="10" idx="0"/>
            </p:cNvCxnSpPr>
            <p:nvPr/>
          </p:nvCxnSpPr>
          <p:spPr>
            <a:xfrm>
              <a:off x="2430263" y="1319235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: Angulado 12">
              <a:extLst>
                <a:ext uri="{FF2B5EF4-FFF2-40B4-BE49-F238E27FC236}">
                  <a16:creationId xmlns:a16="http://schemas.microsoft.com/office/drawing/2014/main" id="{097D5083-1E19-4135-B9C2-18C51064AA3D}"/>
                </a:ext>
              </a:extLst>
            </p:cNvPr>
            <p:cNvCxnSpPr>
              <a:stCxn id="10" idx="2"/>
              <a:endCxn id="11" idx="6"/>
            </p:cNvCxnSpPr>
            <p:nvPr/>
          </p:nvCxnSpPr>
          <p:spPr>
            <a:xfrm rot="5400000">
              <a:off x="2367135" y="1953469"/>
              <a:ext cx="318714" cy="60721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: Angulado 13">
              <a:extLst>
                <a:ext uri="{FF2B5EF4-FFF2-40B4-BE49-F238E27FC236}">
                  <a16:creationId xmlns:a16="http://schemas.microsoft.com/office/drawing/2014/main" id="{10222DA3-E9FC-466D-8B5A-34B2116B7104}"/>
                </a:ext>
              </a:extLst>
            </p:cNvPr>
            <p:cNvCxnSpPr>
              <a:stCxn id="9" idx="1"/>
              <a:endCxn id="11" idx="2"/>
            </p:cNvCxnSpPr>
            <p:nvPr/>
          </p:nvCxnSpPr>
          <p:spPr>
            <a:xfrm rot="10800000" flipH="1" flipV="1">
              <a:off x="1786908" y="1319234"/>
              <a:ext cx="207377" cy="1097197"/>
            </a:xfrm>
            <a:prstGeom prst="bentConnector3">
              <a:avLst>
                <a:gd name="adj1" fmla="val -110234"/>
              </a:avLst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192B6C2D-875F-4D8F-85A1-B6F1AB43BCE7}"/>
              </a:ext>
            </a:extLst>
          </p:cNvPr>
          <p:cNvGrpSpPr/>
          <p:nvPr/>
        </p:nvGrpSpPr>
        <p:grpSpPr>
          <a:xfrm>
            <a:off x="549560" y="2799555"/>
            <a:ext cx="2315824" cy="1533174"/>
            <a:chOff x="6050893" y="1028700"/>
            <a:chExt cx="2315824" cy="1533174"/>
          </a:xfrm>
        </p:grpSpPr>
        <p:sp>
          <p:nvSpPr>
            <p:cNvPr id="17" name="Losango 16">
              <a:extLst>
                <a:ext uri="{FF2B5EF4-FFF2-40B4-BE49-F238E27FC236}">
                  <a16:creationId xmlns:a16="http://schemas.microsoft.com/office/drawing/2014/main" id="{41A68601-7EC7-4EAE-905E-A90166A571B6}"/>
                </a:ext>
              </a:extLst>
            </p:cNvPr>
            <p:cNvSpPr/>
            <p:nvPr/>
          </p:nvSpPr>
          <p:spPr>
            <a:xfrm>
              <a:off x="6849868" y="1028700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DBD90F70-A4F1-4746-91EF-9D576F74248A}"/>
                </a:ext>
              </a:extLst>
            </p:cNvPr>
            <p:cNvSpPr/>
            <p:nvPr/>
          </p:nvSpPr>
          <p:spPr>
            <a:xfrm>
              <a:off x="7419396" y="1691061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5E68AF70-64C5-418F-84CF-0C1B8D34D31A}"/>
                </a:ext>
              </a:extLst>
            </p:cNvPr>
            <p:cNvSpPr/>
            <p:nvPr/>
          </p:nvSpPr>
          <p:spPr>
            <a:xfrm>
              <a:off x="7057245" y="2333274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20" name="Conector: Angulado 19">
              <a:extLst>
                <a:ext uri="{FF2B5EF4-FFF2-40B4-BE49-F238E27FC236}">
                  <a16:creationId xmlns:a16="http://schemas.microsoft.com/office/drawing/2014/main" id="{AB15BB99-61DE-49F2-910E-D6A9FEB2855A}"/>
                </a:ext>
              </a:extLst>
            </p:cNvPr>
            <p:cNvCxnSpPr>
              <a:cxnSpLocks/>
              <a:stCxn id="17" idx="3"/>
              <a:endCxn id="18" idx="0"/>
            </p:cNvCxnSpPr>
            <p:nvPr/>
          </p:nvCxnSpPr>
          <p:spPr>
            <a:xfrm>
              <a:off x="7493222" y="1350377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: Angulado 21">
              <a:extLst>
                <a:ext uri="{FF2B5EF4-FFF2-40B4-BE49-F238E27FC236}">
                  <a16:creationId xmlns:a16="http://schemas.microsoft.com/office/drawing/2014/main" id="{CADF9815-2B4A-472E-9AED-008DA6DB9B85}"/>
                </a:ext>
              </a:extLst>
            </p:cNvPr>
            <p:cNvCxnSpPr>
              <a:cxnSpLocks/>
              <a:stCxn id="18" idx="2"/>
              <a:endCxn id="19" idx="6"/>
            </p:cNvCxnSpPr>
            <p:nvPr/>
          </p:nvCxnSpPr>
          <p:spPr>
            <a:xfrm rot="5400000">
              <a:off x="7430094" y="1984611"/>
              <a:ext cx="318714" cy="60721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: Angulado 22">
              <a:extLst>
                <a:ext uri="{FF2B5EF4-FFF2-40B4-BE49-F238E27FC236}">
                  <a16:creationId xmlns:a16="http://schemas.microsoft.com/office/drawing/2014/main" id="{5137105D-50F5-4964-9C23-E9D3C0781008}"/>
                </a:ext>
              </a:extLst>
            </p:cNvPr>
            <p:cNvCxnSpPr>
              <a:cxnSpLocks/>
              <a:stCxn id="17" idx="1"/>
              <a:endCxn id="24" idx="0"/>
            </p:cNvCxnSpPr>
            <p:nvPr/>
          </p:nvCxnSpPr>
          <p:spPr>
            <a:xfrm rot="10800000" flipV="1">
              <a:off x="6524554" y="1350376"/>
              <a:ext cx="325314" cy="349879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113E0CCA-10F7-4DFC-9EEF-0065D0FFCAB9}"/>
                </a:ext>
              </a:extLst>
            </p:cNvPr>
            <p:cNvSpPr/>
            <p:nvPr/>
          </p:nvSpPr>
          <p:spPr>
            <a:xfrm>
              <a:off x="6050893" y="1700256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F</a:t>
              </a:r>
            </a:p>
          </p:txBody>
        </p:sp>
        <p:cxnSp>
          <p:nvCxnSpPr>
            <p:cNvPr id="26" name="Conector: Angulado 25">
              <a:extLst>
                <a:ext uri="{FF2B5EF4-FFF2-40B4-BE49-F238E27FC236}">
                  <a16:creationId xmlns:a16="http://schemas.microsoft.com/office/drawing/2014/main" id="{22C58E18-DD69-4E0D-99CC-9ED5BCCCB62D}"/>
                </a:ext>
              </a:extLst>
            </p:cNvPr>
            <p:cNvCxnSpPr>
              <a:cxnSpLocks/>
              <a:stCxn id="24" idx="2"/>
              <a:endCxn id="19" idx="2"/>
            </p:cNvCxnSpPr>
            <p:nvPr/>
          </p:nvCxnSpPr>
          <p:spPr>
            <a:xfrm rot="16200000" flipH="1">
              <a:off x="6636140" y="2026468"/>
              <a:ext cx="309519" cy="532691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B632B57C-29F7-4EAF-8170-9D1F498F7B13}"/>
              </a:ext>
            </a:extLst>
          </p:cNvPr>
          <p:cNvGrpSpPr/>
          <p:nvPr/>
        </p:nvGrpSpPr>
        <p:grpSpPr>
          <a:xfrm>
            <a:off x="5204210" y="286043"/>
            <a:ext cx="3390230" cy="2674970"/>
            <a:chOff x="3016854" y="1945117"/>
            <a:chExt cx="3390230" cy="2674970"/>
          </a:xfrm>
        </p:grpSpPr>
        <p:sp>
          <p:nvSpPr>
            <p:cNvPr id="28" name="Losango 27">
              <a:extLst>
                <a:ext uri="{FF2B5EF4-FFF2-40B4-BE49-F238E27FC236}">
                  <a16:creationId xmlns:a16="http://schemas.microsoft.com/office/drawing/2014/main" id="{3AA445AD-C805-406D-BDAA-57C10369C5A7}"/>
                </a:ext>
              </a:extLst>
            </p:cNvPr>
            <p:cNvSpPr/>
            <p:nvPr/>
          </p:nvSpPr>
          <p:spPr>
            <a:xfrm>
              <a:off x="4890235" y="1945117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  <a:endParaRPr lang="pt-BR" sz="1000" dirty="0">
                <a:solidFill>
                  <a:srgbClr val="DAE3F3"/>
                </a:solidFill>
                <a:latin typeface="Gotham HTF Light"/>
              </a:endParaRPr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908CCBBC-F2E1-479F-8601-4E9B3EB63CC0}"/>
                </a:ext>
              </a:extLst>
            </p:cNvPr>
            <p:cNvSpPr/>
            <p:nvPr/>
          </p:nvSpPr>
          <p:spPr>
            <a:xfrm>
              <a:off x="5459763" y="2607478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B11B7571-1F25-4ED9-8352-57FC6839D161}"/>
                </a:ext>
              </a:extLst>
            </p:cNvPr>
            <p:cNvSpPr/>
            <p:nvPr/>
          </p:nvSpPr>
          <p:spPr>
            <a:xfrm>
              <a:off x="5193292" y="4391487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31" name="Conector: Angulado 30">
              <a:extLst>
                <a:ext uri="{FF2B5EF4-FFF2-40B4-BE49-F238E27FC236}">
                  <a16:creationId xmlns:a16="http://schemas.microsoft.com/office/drawing/2014/main" id="{8C88AF9B-93AE-400A-8ED1-FB54A4D7B0E7}"/>
                </a:ext>
              </a:extLst>
            </p:cNvPr>
            <p:cNvCxnSpPr>
              <a:cxnSpLocks/>
              <a:stCxn id="28" idx="3"/>
              <a:endCxn id="29" idx="0"/>
            </p:cNvCxnSpPr>
            <p:nvPr/>
          </p:nvCxnSpPr>
          <p:spPr>
            <a:xfrm>
              <a:off x="5533589" y="2266794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: Angulado 31">
              <a:extLst>
                <a:ext uri="{FF2B5EF4-FFF2-40B4-BE49-F238E27FC236}">
                  <a16:creationId xmlns:a16="http://schemas.microsoft.com/office/drawing/2014/main" id="{BDDF1769-5F8F-46DB-921B-B71E0345328F}"/>
                </a:ext>
              </a:extLst>
            </p:cNvPr>
            <p:cNvCxnSpPr>
              <a:cxnSpLocks/>
              <a:stCxn id="29" idx="2"/>
              <a:endCxn id="30" idx="6"/>
            </p:cNvCxnSpPr>
            <p:nvPr/>
          </p:nvCxnSpPr>
          <p:spPr>
            <a:xfrm rot="5400000">
              <a:off x="4947403" y="3519766"/>
              <a:ext cx="1460510" cy="51153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: Angulado 32">
              <a:extLst>
                <a:ext uri="{FF2B5EF4-FFF2-40B4-BE49-F238E27FC236}">
                  <a16:creationId xmlns:a16="http://schemas.microsoft.com/office/drawing/2014/main" id="{0DD5F6CA-5F51-40F2-B2CC-8D129EAFA2C2}"/>
                </a:ext>
              </a:extLst>
            </p:cNvPr>
            <p:cNvCxnSpPr>
              <a:cxnSpLocks/>
              <a:stCxn id="28" idx="1"/>
              <a:endCxn id="35" idx="0"/>
            </p:cNvCxnSpPr>
            <p:nvPr/>
          </p:nvCxnSpPr>
          <p:spPr>
            <a:xfrm rot="10800000" flipV="1">
              <a:off x="4137507" y="2266793"/>
              <a:ext cx="752729" cy="363313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: Angulado 33">
              <a:extLst>
                <a:ext uri="{FF2B5EF4-FFF2-40B4-BE49-F238E27FC236}">
                  <a16:creationId xmlns:a16="http://schemas.microsoft.com/office/drawing/2014/main" id="{A9737522-30CD-496E-9A02-2A52D953D98C}"/>
                </a:ext>
              </a:extLst>
            </p:cNvPr>
            <p:cNvCxnSpPr>
              <a:cxnSpLocks/>
              <a:stCxn id="37" idx="4"/>
              <a:endCxn id="30" idx="2"/>
            </p:cNvCxnSpPr>
            <p:nvPr/>
          </p:nvCxnSpPr>
          <p:spPr>
            <a:xfrm rot="16200000" flipH="1">
              <a:off x="4494146" y="3806641"/>
              <a:ext cx="342506" cy="1055786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Losango 34">
              <a:extLst>
                <a:ext uri="{FF2B5EF4-FFF2-40B4-BE49-F238E27FC236}">
                  <a16:creationId xmlns:a16="http://schemas.microsoft.com/office/drawing/2014/main" id="{BDA82E05-A13A-47F1-A4BF-B62925EF2668}"/>
                </a:ext>
              </a:extLst>
            </p:cNvPr>
            <p:cNvSpPr/>
            <p:nvPr/>
          </p:nvSpPr>
          <p:spPr>
            <a:xfrm>
              <a:off x="3815829" y="2630107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</a:p>
          </p:txBody>
        </p:sp>
        <p:sp>
          <p:nvSpPr>
            <p:cNvPr id="36" name="Retângulo 35">
              <a:extLst>
                <a:ext uri="{FF2B5EF4-FFF2-40B4-BE49-F238E27FC236}">
                  <a16:creationId xmlns:a16="http://schemas.microsoft.com/office/drawing/2014/main" id="{4AF6DECB-7959-4E6F-BFBF-A67E4A954B47}"/>
                </a:ext>
              </a:extLst>
            </p:cNvPr>
            <p:cNvSpPr/>
            <p:nvPr/>
          </p:nvSpPr>
          <p:spPr>
            <a:xfrm>
              <a:off x="4385357" y="3292468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792D795C-A8BF-471C-A98C-C1E4DC32F977}"/>
                </a:ext>
              </a:extLst>
            </p:cNvPr>
            <p:cNvSpPr/>
            <p:nvPr/>
          </p:nvSpPr>
          <p:spPr>
            <a:xfrm>
              <a:off x="4023206" y="3934681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38" name="Conector: Angulado 37">
              <a:extLst>
                <a:ext uri="{FF2B5EF4-FFF2-40B4-BE49-F238E27FC236}">
                  <a16:creationId xmlns:a16="http://schemas.microsoft.com/office/drawing/2014/main" id="{4E49D9C4-086E-4AAA-AD2B-48FA116212E6}"/>
                </a:ext>
              </a:extLst>
            </p:cNvPr>
            <p:cNvCxnSpPr>
              <a:stCxn id="35" idx="3"/>
              <a:endCxn id="36" idx="0"/>
            </p:cNvCxnSpPr>
            <p:nvPr/>
          </p:nvCxnSpPr>
          <p:spPr>
            <a:xfrm>
              <a:off x="4459183" y="2951784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: Angulado 38">
              <a:extLst>
                <a:ext uri="{FF2B5EF4-FFF2-40B4-BE49-F238E27FC236}">
                  <a16:creationId xmlns:a16="http://schemas.microsoft.com/office/drawing/2014/main" id="{6D39980B-0420-468D-8C85-17F38B7232E9}"/>
                </a:ext>
              </a:extLst>
            </p:cNvPr>
            <p:cNvCxnSpPr>
              <a:cxnSpLocks/>
              <a:stCxn id="36" idx="2"/>
              <a:endCxn id="37" idx="6"/>
            </p:cNvCxnSpPr>
            <p:nvPr/>
          </p:nvCxnSpPr>
          <p:spPr>
            <a:xfrm rot="5400000">
              <a:off x="4396055" y="3586018"/>
              <a:ext cx="318714" cy="60721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ector: Angulado 39">
              <a:extLst>
                <a:ext uri="{FF2B5EF4-FFF2-40B4-BE49-F238E27FC236}">
                  <a16:creationId xmlns:a16="http://schemas.microsoft.com/office/drawing/2014/main" id="{5C4FC5A2-B9BF-4C53-A7FE-E4CAB447B932}"/>
                </a:ext>
              </a:extLst>
            </p:cNvPr>
            <p:cNvCxnSpPr>
              <a:cxnSpLocks/>
              <a:stCxn id="35" idx="1"/>
              <a:endCxn id="41" idx="0"/>
            </p:cNvCxnSpPr>
            <p:nvPr/>
          </p:nvCxnSpPr>
          <p:spPr>
            <a:xfrm rot="10800000" flipV="1">
              <a:off x="3490515" y="2951783"/>
              <a:ext cx="325314" cy="349879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FA868262-2051-4066-825F-B945497EDE58}"/>
                </a:ext>
              </a:extLst>
            </p:cNvPr>
            <p:cNvSpPr/>
            <p:nvPr/>
          </p:nvSpPr>
          <p:spPr>
            <a:xfrm>
              <a:off x="3016854" y="3301663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F</a:t>
              </a:r>
            </a:p>
          </p:txBody>
        </p:sp>
        <p:cxnSp>
          <p:nvCxnSpPr>
            <p:cNvPr id="42" name="Conector: Angulado 41">
              <a:extLst>
                <a:ext uri="{FF2B5EF4-FFF2-40B4-BE49-F238E27FC236}">
                  <a16:creationId xmlns:a16="http://schemas.microsoft.com/office/drawing/2014/main" id="{15D4171C-958C-4DE9-9A6C-3327EC082192}"/>
                </a:ext>
              </a:extLst>
            </p:cNvPr>
            <p:cNvCxnSpPr>
              <a:cxnSpLocks/>
              <a:stCxn id="41" idx="2"/>
              <a:endCxn id="37" idx="2"/>
            </p:cNvCxnSpPr>
            <p:nvPr/>
          </p:nvCxnSpPr>
          <p:spPr>
            <a:xfrm rot="16200000" flipH="1">
              <a:off x="3602101" y="3627875"/>
              <a:ext cx="309519" cy="532691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629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7">
            <a:extLst>
              <a:ext uri="{FF2B5EF4-FFF2-40B4-BE49-F238E27FC236}">
                <a16:creationId xmlns:a16="http://schemas.microsoft.com/office/drawing/2014/main" id="{F45689E5-5D34-4BDB-9A7F-453E47021C6D}"/>
              </a:ext>
            </a:extLst>
          </p:cNvPr>
          <p:cNvSpPr txBox="1"/>
          <p:nvPr/>
        </p:nvSpPr>
        <p:spPr>
          <a:xfrm>
            <a:off x="3106939" y="1232650"/>
            <a:ext cx="1779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/>
            <a:r>
              <a:rPr lang="pt-BR" sz="1200" dirty="0">
                <a:solidFill>
                  <a:srgbClr val="DAE3F3"/>
                </a:solidFill>
                <a:latin typeface="Gotham HTF Light"/>
              </a:rPr>
              <a:t>O </a:t>
            </a:r>
            <a:r>
              <a:rPr lang="pt-BR" sz="1200" dirty="0" err="1">
                <a:solidFill>
                  <a:srgbClr val="DAE3F3"/>
                </a:solidFill>
                <a:latin typeface="Gotham HTF Light"/>
              </a:rPr>
              <a:t>if</a:t>
            </a:r>
            <a:r>
              <a:rPr lang="pt-BR" sz="1200" dirty="0">
                <a:solidFill>
                  <a:srgbClr val="DAE3F3"/>
                </a:solidFill>
                <a:latin typeface="Gotham HTF Light"/>
              </a:rPr>
              <a:t> simples apresenta um teste lógico e executa um conjunto de instruções caso o teste seja verdadeiro.</a:t>
            </a:r>
          </a:p>
        </p:txBody>
      </p:sp>
      <p:sp>
        <p:nvSpPr>
          <p:cNvPr id="6" name="Rectangle 88">
            <a:extLst>
              <a:ext uri="{FF2B5EF4-FFF2-40B4-BE49-F238E27FC236}">
                <a16:creationId xmlns:a16="http://schemas.microsoft.com/office/drawing/2014/main" id="{69000700-1BA9-4F1E-842A-0B4993FF7EA9}"/>
              </a:ext>
            </a:extLst>
          </p:cNvPr>
          <p:cNvSpPr/>
          <p:nvPr/>
        </p:nvSpPr>
        <p:spPr>
          <a:xfrm>
            <a:off x="3030739" y="1051127"/>
            <a:ext cx="1932189" cy="1605089"/>
          </a:xfrm>
          <a:prstGeom prst="rect">
            <a:avLst/>
          </a:prstGeom>
          <a:noFill/>
          <a:ln>
            <a:gradFill flip="none" rotWithShape="1">
              <a:gsLst>
                <a:gs pos="1000">
                  <a:srgbClr val="ED145B"/>
                </a:gs>
                <a:gs pos="15000">
                  <a:srgbClr val="ED145B">
                    <a:alpha val="0"/>
                  </a:srgbClr>
                </a:gs>
                <a:gs pos="83000">
                  <a:srgbClr val="ED145B">
                    <a:alpha val="0"/>
                  </a:srgbClr>
                </a:gs>
                <a:gs pos="100000">
                  <a:srgbClr val="ED145B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6417">
              <a:lnSpc>
                <a:spcPct val="120000"/>
              </a:lnSpc>
            </a:pPr>
            <a:endParaRPr lang="en-US" sz="901">
              <a:solidFill>
                <a:prstClr val="white"/>
              </a:solidFill>
            </a:endParaRPr>
          </a:p>
        </p:txBody>
      </p:sp>
      <p:sp>
        <p:nvSpPr>
          <p:cNvPr id="7" name="TextBox 89">
            <a:extLst>
              <a:ext uri="{FF2B5EF4-FFF2-40B4-BE49-F238E27FC236}">
                <a16:creationId xmlns:a16="http://schemas.microsoft.com/office/drawing/2014/main" id="{A5154F10-BE79-4E51-A98E-5A1D0689B97B}"/>
              </a:ext>
            </a:extLst>
          </p:cNvPr>
          <p:cNvSpPr txBox="1"/>
          <p:nvPr/>
        </p:nvSpPr>
        <p:spPr>
          <a:xfrm>
            <a:off x="3510385" y="2482809"/>
            <a:ext cx="972896" cy="28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>
              <a:lnSpc>
                <a:spcPct val="120000"/>
              </a:lnSpc>
            </a:pPr>
            <a:r>
              <a:rPr lang="pt-BR" sz="1200" dirty="0" err="1">
                <a:solidFill>
                  <a:srgbClr val="ED145B"/>
                </a:solidFill>
                <a:latin typeface="Gotham HTF Book"/>
                <a:cs typeface="Gotham HTF Book"/>
              </a:rPr>
              <a:t>if</a:t>
            </a:r>
            <a:r>
              <a:rPr lang="pt-BR" sz="1200" dirty="0">
                <a:solidFill>
                  <a:srgbClr val="ED145B"/>
                </a:solidFill>
                <a:latin typeface="Gotham HTF Book"/>
                <a:cs typeface="Gotham HTF Book"/>
              </a:rPr>
              <a:t> simples</a:t>
            </a:r>
            <a:endParaRPr lang="en-US" sz="1200" dirty="0">
              <a:solidFill>
                <a:srgbClr val="ED145B"/>
              </a:solidFill>
              <a:latin typeface="Gotham HTF Book"/>
              <a:cs typeface="Gotham HTF Book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FE5C4AB2-2D20-4E3B-9A84-AB590BB95245}"/>
              </a:ext>
            </a:extLst>
          </p:cNvPr>
          <p:cNvGrpSpPr/>
          <p:nvPr/>
        </p:nvGrpSpPr>
        <p:grpSpPr>
          <a:xfrm>
            <a:off x="1271494" y="729450"/>
            <a:ext cx="1516850" cy="1533174"/>
            <a:chOff x="1786908" y="997558"/>
            <a:chExt cx="1516850" cy="1533174"/>
          </a:xfrm>
        </p:grpSpPr>
        <p:sp>
          <p:nvSpPr>
            <p:cNvPr id="9" name="Losango 8">
              <a:extLst>
                <a:ext uri="{FF2B5EF4-FFF2-40B4-BE49-F238E27FC236}">
                  <a16:creationId xmlns:a16="http://schemas.microsoft.com/office/drawing/2014/main" id="{00AA69BC-ACD8-454E-82D0-0A1A4A6C69EA}"/>
                </a:ext>
              </a:extLst>
            </p:cNvPr>
            <p:cNvSpPr/>
            <p:nvPr/>
          </p:nvSpPr>
          <p:spPr>
            <a:xfrm>
              <a:off x="1786909" y="997558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090A17E2-F3F5-4E91-BDCA-6D3AC238CD97}"/>
                </a:ext>
              </a:extLst>
            </p:cNvPr>
            <p:cNvSpPr/>
            <p:nvPr/>
          </p:nvSpPr>
          <p:spPr>
            <a:xfrm>
              <a:off x="2356437" y="1659919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E841E9D8-25D7-4BCB-8B70-C18D0DB422B0}"/>
                </a:ext>
              </a:extLst>
            </p:cNvPr>
            <p:cNvSpPr/>
            <p:nvPr/>
          </p:nvSpPr>
          <p:spPr>
            <a:xfrm>
              <a:off x="1994286" y="2302132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2" name="Conector: Angulado 11">
              <a:extLst>
                <a:ext uri="{FF2B5EF4-FFF2-40B4-BE49-F238E27FC236}">
                  <a16:creationId xmlns:a16="http://schemas.microsoft.com/office/drawing/2014/main" id="{45C6E22C-4217-4FB0-9DEB-3D8B09E8E0CA}"/>
                </a:ext>
              </a:extLst>
            </p:cNvPr>
            <p:cNvCxnSpPr>
              <a:stCxn id="9" idx="3"/>
              <a:endCxn id="10" idx="0"/>
            </p:cNvCxnSpPr>
            <p:nvPr/>
          </p:nvCxnSpPr>
          <p:spPr>
            <a:xfrm>
              <a:off x="2430263" y="1319235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: Angulado 12">
              <a:extLst>
                <a:ext uri="{FF2B5EF4-FFF2-40B4-BE49-F238E27FC236}">
                  <a16:creationId xmlns:a16="http://schemas.microsoft.com/office/drawing/2014/main" id="{097D5083-1E19-4135-B9C2-18C51064AA3D}"/>
                </a:ext>
              </a:extLst>
            </p:cNvPr>
            <p:cNvCxnSpPr>
              <a:stCxn id="10" idx="2"/>
              <a:endCxn id="11" idx="6"/>
            </p:cNvCxnSpPr>
            <p:nvPr/>
          </p:nvCxnSpPr>
          <p:spPr>
            <a:xfrm rot="5400000">
              <a:off x="2367135" y="1953469"/>
              <a:ext cx="318714" cy="60721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: Angulado 13">
              <a:extLst>
                <a:ext uri="{FF2B5EF4-FFF2-40B4-BE49-F238E27FC236}">
                  <a16:creationId xmlns:a16="http://schemas.microsoft.com/office/drawing/2014/main" id="{10222DA3-E9FC-466D-8B5A-34B2116B7104}"/>
                </a:ext>
              </a:extLst>
            </p:cNvPr>
            <p:cNvCxnSpPr>
              <a:stCxn id="9" idx="1"/>
              <a:endCxn id="11" idx="2"/>
            </p:cNvCxnSpPr>
            <p:nvPr/>
          </p:nvCxnSpPr>
          <p:spPr>
            <a:xfrm rot="10800000" flipH="1" flipV="1">
              <a:off x="1786908" y="1319234"/>
              <a:ext cx="207377" cy="1097197"/>
            </a:xfrm>
            <a:prstGeom prst="bentConnector3">
              <a:avLst>
                <a:gd name="adj1" fmla="val -110234"/>
              </a:avLst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192B6C2D-875F-4D8F-85A1-B6F1AB43BCE7}"/>
              </a:ext>
            </a:extLst>
          </p:cNvPr>
          <p:cNvGrpSpPr/>
          <p:nvPr/>
        </p:nvGrpSpPr>
        <p:grpSpPr>
          <a:xfrm>
            <a:off x="549560" y="2799555"/>
            <a:ext cx="2315824" cy="1533174"/>
            <a:chOff x="6050893" y="1028700"/>
            <a:chExt cx="2315824" cy="1533174"/>
          </a:xfrm>
        </p:grpSpPr>
        <p:sp>
          <p:nvSpPr>
            <p:cNvPr id="17" name="Losango 16">
              <a:extLst>
                <a:ext uri="{FF2B5EF4-FFF2-40B4-BE49-F238E27FC236}">
                  <a16:creationId xmlns:a16="http://schemas.microsoft.com/office/drawing/2014/main" id="{41A68601-7EC7-4EAE-905E-A90166A571B6}"/>
                </a:ext>
              </a:extLst>
            </p:cNvPr>
            <p:cNvSpPr/>
            <p:nvPr/>
          </p:nvSpPr>
          <p:spPr>
            <a:xfrm>
              <a:off x="6849868" y="1028700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DBD90F70-A4F1-4746-91EF-9D576F74248A}"/>
                </a:ext>
              </a:extLst>
            </p:cNvPr>
            <p:cNvSpPr/>
            <p:nvPr/>
          </p:nvSpPr>
          <p:spPr>
            <a:xfrm>
              <a:off x="7419396" y="1691061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5E68AF70-64C5-418F-84CF-0C1B8D34D31A}"/>
                </a:ext>
              </a:extLst>
            </p:cNvPr>
            <p:cNvSpPr/>
            <p:nvPr/>
          </p:nvSpPr>
          <p:spPr>
            <a:xfrm>
              <a:off x="7057245" y="2333274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20" name="Conector: Angulado 19">
              <a:extLst>
                <a:ext uri="{FF2B5EF4-FFF2-40B4-BE49-F238E27FC236}">
                  <a16:creationId xmlns:a16="http://schemas.microsoft.com/office/drawing/2014/main" id="{AB15BB99-61DE-49F2-910E-D6A9FEB2855A}"/>
                </a:ext>
              </a:extLst>
            </p:cNvPr>
            <p:cNvCxnSpPr>
              <a:cxnSpLocks/>
              <a:stCxn id="17" idx="3"/>
              <a:endCxn id="18" idx="0"/>
            </p:cNvCxnSpPr>
            <p:nvPr/>
          </p:nvCxnSpPr>
          <p:spPr>
            <a:xfrm>
              <a:off x="7493222" y="1350377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: Angulado 21">
              <a:extLst>
                <a:ext uri="{FF2B5EF4-FFF2-40B4-BE49-F238E27FC236}">
                  <a16:creationId xmlns:a16="http://schemas.microsoft.com/office/drawing/2014/main" id="{CADF9815-2B4A-472E-9AED-008DA6DB9B85}"/>
                </a:ext>
              </a:extLst>
            </p:cNvPr>
            <p:cNvCxnSpPr>
              <a:cxnSpLocks/>
              <a:stCxn id="18" idx="2"/>
              <a:endCxn id="19" idx="6"/>
            </p:cNvCxnSpPr>
            <p:nvPr/>
          </p:nvCxnSpPr>
          <p:spPr>
            <a:xfrm rot="5400000">
              <a:off x="7430094" y="1984611"/>
              <a:ext cx="318714" cy="60721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: Angulado 22">
              <a:extLst>
                <a:ext uri="{FF2B5EF4-FFF2-40B4-BE49-F238E27FC236}">
                  <a16:creationId xmlns:a16="http://schemas.microsoft.com/office/drawing/2014/main" id="{5137105D-50F5-4964-9C23-E9D3C0781008}"/>
                </a:ext>
              </a:extLst>
            </p:cNvPr>
            <p:cNvCxnSpPr>
              <a:cxnSpLocks/>
              <a:stCxn id="17" idx="1"/>
              <a:endCxn id="24" idx="0"/>
            </p:cNvCxnSpPr>
            <p:nvPr/>
          </p:nvCxnSpPr>
          <p:spPr>
            <a:xfrm rot="10800000" flipV="1">
              <a:off x="6524554" y="1350376"/>
              <a:ext cx="325314" cy="349879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113E0CCA-10F7-4DFC-9EEF-0065D0FFCAB9}"/>
                </a:ext>
              </a:extLst>
            </p:cNvPr>
            <p:cNvSpPr/>
            <p:nvPr/>
          </p:nvSpPr>
          <p:spPr>
            <a:xfrm>
              <a:off x="6050893" y="1700256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F</a:t>
              </a:r>
            </a:p>
          </p:txBody>
        </p:sp>
        <p:cxnSp>
          <p:nvCxnSpPr>
            <p:cNvPr id="26" name="Conector: Angulado 25">
              <a:extLst>
                <a:ext uri="{FF2B5EF4-FFF2-40B4-BE49-F238E27FC236}">
                  <a16:creationId xmlns:a16="http://schemas.microsoft.com/office/drawing/2014/main" id="{22C58E18-DD69-4E0D-99CC-9ED5BCCCB62D}"/>
                </a:ext>
              </a:extLst>
            </p:cNvPr>
            <p:cNvCxnSpPr>
              <a:cxnSpLocks/>
              <a:stCxn id="24" idx="2"/>
              <a:endCxn id="19" idx="2"/>
            </p:cNvCxnSpPr>
            <p:nvPr/>
          </p:nvCxnSpPr>
          <p:spPr>
            <a:xfrm rot="16200000" flipH="1">
              <a:off x="6636140" y="2026468"/>
              <a:ext cx="309519" cy="532691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B632B57C-29F7-4EAF-8170-9D1F498F7B13}"/>
              </a:ext>
            </a:extLst>
          </p:cNvPr>
          <p:cNvGrpSpPr/>
          <p:nvPr/>
        </p:nvGrpSpPr>
        <p:grpSpPr>
          <a:xfrm>
            <a:off x="5204210" y="286043"/>
            <a:ext cx="3390230" cy="2674970"/>
            <a:chOff x="3016854" y="1945117"/>
            <a:chExt cx="3390230" cy="2674970"/>
          </a:xfrm>
        </p:grpSpPr>
        <p:sp>
          <p:nvSpPr>
            <p:cNvPr id="28" name="Losango 27">
              <a:extLst>
                <a:ext uri="{FF2B5EF4-FFF2-40B4-BE49-F238E27FC236}">
                  <a16:creationId xmlns:a16="http://schemas.microsoft.com/office/drawing/2014/main" id="{3AA445AD-C805-406D-BDAA-57C10369C5A7}"/>
                </a:ext>
              </a:extLst>
            </p:cNvPr>
            <p:cNvSpPr/>
            <p:nvPr/>
          </p:nvSpPr>
          <p:spPr>
            <a:xfrm>
              <a:off x="4890235" y="1945117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  <a:endParaRPr lang="pt-BR" sz="1000" dirty="0">
                <a:solidFill>
                  <a:srgbClr val="DAE3F3"/>
                </a:solidFill>
                <a:latin typeface="Gotham HTF Light"/>
              </a:endParaRPr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908CCBBC-F2E1-479F-8601-4E9B3EB63CC0}"/>
                </a:ext>
              </a:extLst>
            </p:cNvPr>
            <p:cNvSpPr/>
            <p:nvPr/>
          </p:nvSpPr>
          <p:spPr>
            <a:xfrm>
              <a:off x="5459763" y="2607478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B11B7571-1F25-4ED9-8352-57FC6839D161}"/>
                </a:ext>
              </a:extLst>
            </p:cNvPr>
            <p:cNvSpPr/>
            <p:nvPr/>
          </p:nvSpPr>
          <p:spPr>
            <a:xfrm>
              <a:off x="5193292" y="4391487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31" name="Conector: Angulado 30">
              <a:extLst>
                <a:ext uri="{FF2B5EF4-FFF2-40B4-BE49-F238E27FC236}">
                  <a16:creationId xmlns:a16="http://schemas.microsoft.com/office/drawing/2014/main" id="{8C88AF9B-93AE-400A-8ED1-FB54A4D7B0E7}"/>
                </a:ext>
              </a:extLst>
            </p:cNvPr>
            <p:cNvCxnSpPr>
              <a:cxnSpLocks/>
              <a:stCxn id="28" idx="3"/>
              <a:endCxn id="29" idx="0"/>
            </p:cNvCxnSpPr>
            <p:nvPr/>
          </p:nvCxnSpPr>
          <p:spPr>
            <a:xfrm>
              <a:off x="5533589" y="2266794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: Angulado 31">
              <a:extLst>
                <a:ext uri="{FF2B5EF4-FFF2-40B4-BE49-F238E27FC236}">
                  <a16:creationId xmlns:a16="http://schemas.microsoft.com/office/drawing/2014/main" id="{BDDF1769-5F8F-46DB-921B-B71E0345328F}"/>
                </a:ext>
              </a:extLst>
            </p:cNvPr>
            <p:cNvCxnSpPr>
              <a:cxnSpLocks/>
              <a:stCxn id="29" idx="2"/>
              <a:endCxn id="30" idx="6"/>
            </p:cNvCxnSpPr>
            <p:nvPr/>
          </p:nvCxnSpPr>
          <p:spPr>
            <a:xfrm rot="5400000">
              <a:off x="4947403" y="3519766"/>
              <a:ext cx="1460510" cy="51153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: Angulado 32">
              <a:extLst>
                <a:ext uri="{FF2B5EF4-FFF2-40B4-BE49-F238E27FC236}">
                  <a16:creationId xmlns:a16="http://schemas.microsoft.com/office/drawing/2014/main" id="{0DD5F6CA-5F51-40F2-B2CC-8D129EAFA2C2}"/>
                </a:ext>
              </a:extLst>
            </p:cNvPr>
            <p:cNvCxnSpPr>
              <a:cxnSpLocks/>
              <a:stCxn id="28" idx="1"/>
              <a:endCxn id="35" idx="0"/>
            </p:cNvCxnSpPr>
            <p:nvPr/>
          </p:nvCxnSpPr>
          <p:spPr>
            <a:xfrm rot="10800000" flipV="1">
              <a:off x="4137507" y="2266793"/>
              <a:ext cx="752729" cy="363313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: Angulado 33">
              <a:extLst>
                <a:ext uri="{FF2B5EF4-FFF2-40B4-BE49-F238E27FC236}">
                  <a16:creationId xmlns:a16="http://schemas.microsoft.com/office/drawing/2014/main" id="{A9737522-30CD-496E-9A02-2A52D953D98C}"/>
                </a:ext>
              </a:extLst>
            </p:cNvPr>
            <p:cNvCxnSpPr>
              <a:cxnSpLocks/>
              <a:stCxn id="37" idx="4"/>
              <a:endCxn id="30" idx="2"/>
            </p:cNvCxnSpPr>
            <p:nvPr/>
          </p:nvCxnSpPr>
          <p:spPr>
            <a:xfrm rot="16200000" flipH="1">
              <a:off x="4494146" y="3806641"/>
              <a:ext cx="342506" cy="1055786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Losango 34">
              <a:extLst>
                <a:ext uri="{FF2B5EF4-FFF2-40B4-BE49-F238E27FC236}">
                  <a16:creationId xmlns:a16="http://schemas.microsoft.com/office/drawing/2014/main" id="{BDA82E05-A13A-47F1-A4BF-B62925EF2668}"/>
                </a:ext>
              </a:extLst>
            </p:cNvPr>
            <p:cNvSpPr/>
            <p:nvPr/>
          </p:nvSpPr>
          <p:spPr>
            <a:xfrm>
              <a:off x="3815829" y="2630107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</a:p>
          </p:txBody>
        </p:sp>
        <p:sp>
          <p:nvSpPr>
            <p:cNvPr id="36" name="Retângulo 35">
              <a:extLst>
                <a:ext uri="{FF2B5EF4-FFF2-40B4-BE49-F238E27FC236}">
                  <a16:creationId xmlns:a16="http://schemas.microsoft.com/office/drawing/2014/main" id="{4AF6DECB-7959-4E6F-BFBF-A67E4A954B47}"/>
                </a:ext>
              </a:extLst>
            </p:cNvPr>
            <p:cNvSpPr/>
            <p:nvPr/>
          </p:nvSpPr>
          <p:spPr>
            <a:xfrm>
              <a:off x="4385357" y="3292468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792D795C-A8BF-471C-A98C-C1E4DC32F977}"/>
                </a:ext>
              </a:extLst>
            </p:cNvPr>
            <p:cNvSpPr/>
            <p:nvPr/>
          </p:nvSpPr>
          <p:spPr>
            <a:xfrm>
              <a:off x="4023206" y="3934681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38" name="Conector: Angulado 37">
              <a:extLst>
                <a:ext uri="{FF2B5EF4-FFF2-40B4-BE49-F238E27FC236}">
                  <a16:creationId xmlns:a16="http://schemas.microsoft.com/office/drawing/2014/main" id="{4E49D9C4-086E-4AAA-AD2B-48FA116212E6}"/>
                </a:ext>
              </a:extLst>
            </p:cNvPr>
            <p:cNvCxnSpPr>
              <a:stCxn id="35" idx="3"/>
              <a:endCxn id="36" idx="0"/>
            </p:cNvCxnSpPr>
            <p:nvPr/>
          </p:nvCxnSpPr>
          <p:spPr>
            <a:xfrm>
              <a:off x="4459183" y="2951784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: Angulado 38">
              <a:extLst>
                <a:ext uri="{FF2B5EF4-FFF2-40B4-BE49-F238E27FC236}">
                  <a16:creationId xmlns:a16="http://schemas.microsoft.com/office/drawing/2014/main" id="{6D39980B-0420-468D-8C85-17F38B7232E9}"/>
                </a:ext>
              </a:extLst>
            </p:cNvPr>
            <p:cNvCxnSpPr>
              <a:cxnSpLocks/>
              <a:stCxn id="36" idx="2"/>
              <a:endCxn id="37" idx="6"/>
            </p:cNvCxnSpPr>
            <p:nvPr/>
          </p:nvCxnSpPr>
          <p:spPr>
            <a:xfrm rot="5400000">
              <a:off x="4396055" y="3586018"/>
              <a:ext cx="318714" cy="60721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ector: Angulado 39">
              <a:extLst>
                <a:ext uri="{FF2B5EF4-FFF2-40B4-BE49-F238E27FC236}">
                  <a16:creationId xmlns:a16="http://schemas.microsoft.com/office/drawing/2014/main" id="{5C4FC5A2-B9BF-4C53-A7FE-E4CAB447B932}"/>
                </a:ext>
              </a:extLst>
            </p:cNvPr>
            <p:cNvCxnSpPr>
              <a:cxnSpLocks/>
              <a:stCxn id="35" idx="1"/>
              <a:endCxn id="41" idx="0"/>
            </p:cNvCxnSpPr>
            <p:nvPr/>
          </p:nvCxnSpPr>
          <p:spPr>
            <a:xfrm rot="10800000" flipV="1">
              <a:off x="3490515" y="2951783"/>
              <a:ext cx="325314" cy="349879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FA868262-2051-4066-825F-B945497EDE58}"/>
                </a:ext>
              </a:extLst>
            </p:cNvPr>
            <p:cNvSpPr/>
            <p:nvPr/>
          </p:nvSpPr>
          <p:spPr>
            <a:xfrm>
              <a:off x="3016854" y="3301663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F</a:t>
              </a:r>
            </a:p>
          </p:txBody>
        </p:sp>
        <p:cxnSp>
          <p:nvCxnSpPr>
            <p:cNvPr id="42" name="Conector: Angulado 41">
              <a:extLst>
                <a:ext uri="{FF2B5EF4-FFF2-40B4-BE49-F238E27FC236}">
                  <a16:creationId xmlns:a16="http://schemas.microsoft.com/office/drawing/2014/main" id="{15D4171C-958C-4DE9-9A6C-3327EC082192}"/>
                </a:ext>
              </a:extLst>
            </p:cNvPr>
            <p:cNvCxnSpPr>
              <a:cxnSpLocks/>
              <a:stCxn id="41" idx="2"/>
              <a:endCxn id="37" idx="2"/>
            </p:cNvCxnSpPr>
            <p:nvPr/>
          </p:nvCxnSpPr>
          <p:spPr>
            <a:xfrm rot="16200000" flipH="1">
              <a:off x="3602101" y="3627875"/>
              <a:ext cx="309519" cy="532691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87">
            <a:extLst>
              <a:ext uri="{FF2B5EF4-FFF2-40B4-BE49-F238E27FC236}">
                <a16:creationId xmlns:a16="http://schemas.microsoft.com/office/drawing/2014/main" id="{86E98032-8F04-4289-81F8-07DBCFD0C2CB}"/>
              </a:ext>
            </a:extLst>
          </p:cNvPr>
          <p:cNvSpPr txBox="1"/>
          <p:nvPr/>
        </p:nvSpPr>
        <p:spPr>
          <a:xfrm>
            <a:off x="3047919" y="3216412"/>
            <a:ext cx="19150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/>
            <a:r>
              <a:rPr lang="pt-BR" sz="1200" dirty="0">
                <a:solidFill>
                  <a:srgbClr val="DAE3F3"/>
                </a:solidFill>
                <a:latin typeface="Gotham HTF Light"/>
              </a:rPr>
              <a:t>O </a:t>
            </a:r>
            <a:r>
              <a:rPr lang="pt-BR" sz="1200" dirty="0" err="1">
                <a:solidFill>
                  <a:srgbClr val="DAE3F3"/>
                </a:solidFill>
                <a:latin typeface="Gotham HTF Light"/>
              </a:rPr>
              <a:t>if</a:t>
            </a:r>
            <a:r>
              <a:rPr lang="pt-BR" sz="1200" dirty="0">
                <a:solidFill>
                  <a:srgbClr val="DAE3F3"/>
                </a:solidFill>
                <a:latin typeface="Gotham HTF Light"/>
              </a:rPr>
              <a:t> composto apresenta um teste lógico e executa um conjunto de instruções caso o teste seja verdadeiro e outro caso seja falso.</a:t>
            </a:r>
          </a:p>
        </p:txBody>
      </p:sp>
      <p:sp>
        <p:nvSpPr>
          <p:cNvPr id="44" name="Rectangle 88">
            <a:extLst>
              <a:ext uri="{FF2B5EF4-FFF2-40B4-BE49-F238E27FC236}">
                <a16:creationId xmlns:a16="http://schemas.microsoft.com/office/drawing/2014/main" id="{5CF8AF7B-CEAF-411A-AFDD-D1785A920D27}"/>
              </a:ext>
            </a:extLst>
          </p:cNvPr>
          <p:cNvSpPr/>
          <p:nvPr/>
        </p:nvSpPr>
        <p:spPr>
          <a:xfrm>
            <a:off x="3047919" y="3121232"/>
            <a:ext cx="1915009" cy="1623954"/>
          </a:xfrm>
          <a:prstGeom prst="rect">
            <a:avLst/>
          </a:prstGeom>
          <a:noFill/>
          <a:ln>
            <a:gradFill flip="none" rotWithShape="1">
              <a:gsLst>
                <a:gs pos="1000">
                  <a:srgbClr val="ED145B"/>
                </a:gs>
                <a:gs pos="15000">
                  <a:srgbClr val="ED145B">
                    <a:alpha val="0"/>
                  </a:srgbClr>
                </a:gs>
                <a:gs pos="83000">
                  <a:srgbClr val="ED145B">
                    <a:alpha val="0"/>
                  </a:srgbClr>
                </a:gs>
                <a:gs pos="100000">
                  <a:srgbClr val="ED145B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6417">
              <a:lnSpc>
                <a:spcPct val="120000"/>
              </a:lnSpc>
            </a:pPr>
            <a:endParaRPr lang="en-US" sz="901">
              <a:solidFill>
                <a:prstClr val="white"/>
              </a:solidFill>
            </a:endParaRPr>
          </a:p>
        </p:txBody>
      </p:sp>
      <p:sp>
        <p:nvSpPr>
          <p:cNvPr id="45" name="TextBox 89">
            <a:extLst>
              <a:ext uri="{FF2B5EF4-FFF2-40B4-BE49-F238E27FC236}">
                <a16:creationId xmlns:a16="http://schemas.microsoft.com/office/drawing/2014/main" id="{2DD330A7-9D0F-4E51-8946-F53DD8C6F963}"/>
              </a:ext>
            </a:extLst>
          </p:cNvPr>
          <p:cNvSpPr txBox="1"/>
          <p:nvPr/>
        </p:nvSpPr>
        <p:spPr>
          <a:xfrm>
            <a:off x="3449539" y="4601332"/>
            <a:ext cx="1111769" cy="28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>
              <a:lnSpc>
                <a:spcPct val="120000"/>
              </a:lnSpc>
            </a:pPr>
            <a:r>
              <a:rPr lang="pt-BR" sz="1200" dirty="0" err="1">
                <a:solidFill>
                  <a:srgbClr val="ED145B"/>
                </a:solidFill>
                <a:latin typeface="Gotham HTF Book"/>
                <a:cs typeface="Gotham HTF Book"/>
              </a:rPr>
              <a:t>if</a:t>
            </a:r>
            <a:r>
              <a:rPr lang="pt-BR" sz="1200" dirty="0">
                <a:solidFill>
                  <a:srgbClr val="ED145B"/>
                </a:solidFill>
                <a:latin typeface="Gotham HTF Book"/>
                <a:cs typeface="Gotham HTF Book"/>
              </a:rPr>
              <a:t> composto</a:t>
            </a:r>
            <a:endParaRPr lang="en-US" sz="1200" dirty="0">
              <a:solidFill>
                <a:srgbClr val="ED145B"/>
              </a:solidFill>
              <a:latin typeface="Gotham HTF Book"/>
              <a:cs typeface="Gotham HTF Book"/>
            </a:endParaRPr>
          </a:p>
        </p:txBody>
      </p:sp>
    </p:spTree>
    <p:extLst>
      <p:ext uri="{BB962C8B-B14F-4D97-AF65-F5344CB8AC3E}">
        <p14:creationId xmlns:p14="http://schemas.microsoft.com/office/powerpoint/2010/main" val="261473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87">
            <a:extLst>
              <a:ext uri="{FF2B5EF4-FFF2-40B4-BE49-F238E27FC236}">
                <a16:creationId xmlns:a16="http://schemas.microsoft.com/office/drawing/2014/main" id="{F45689E5-5D34-4BDB-9A7F-453E47021C6D}"/>
              </a:ext>
            </a:extLst>
          </p:cNvPr>
          <p:cNvSpPr txBox="1"/>
          <p:nvPr/>
        </p:nvSpPr>
        <p:spPr>
          <a:xfrm>
            <a:off x="3106939" y="1232650"/>
            <a:ext cx="17797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/>
            <a:r>
              <a:rPr lang="pt-BR" sz="1200" dirty="0">
                <a:solidFill>
                  <a:srgbClr val="DAE3F3"/>
                </a:solidFill>
                <a:latin typeface="Gotham HTF Light"/>
              </a:rPr>
              <a:t>O </a:t>
            </a:r>
            <a:r>
              <a:rPr lang="pt-BR" sz="1200" dirty="0" err="1">
                <a:solidFill>
                  <a:srgbClr val="DAE3F3"/>
                </a:solidFill>
                <a:latin typeface="Gotham HTF Light"/>
              </a:rPr>
              <a:t>if</a:t>
            </a:r>
            <a:r>
              <a:rPr lang="pt-BR" sz="1200" dirty="0">
                <a:solidFill>
                  <a:srgbClr val="DAE3F3"/>
                </a:solidFill>
                <a:latin typeface="Gotham HTF Light"/>
              </a:rPr>
              <a:t> simples apresenta um teste lógico e executa um conjunto de instruções caso o teste seja verdadeiro.</a:t>
            </a:r>
          </a:p>
        </p:txBody>
      </p:sp>
      <p:sp>
        <p:nvSpPr>
          <p:cNvPr id="6" name="Rectangle 88">
            <a:extLst>
              <a:ext uri="{FF2B5EF4-FFF2-40B4-BE49-F238E27FC236}">
                <a16:creationId xmlns:a16="http://schemas.microsoft.com/office/drawing/2014/main" id="{69000700-1BA9-4F1E-842A-0B4993FF7EA9}"/>
              </a:ext>
            </a:extLst>
          </p:cNvPr>
          <p:cNvSpPr/>
          <p:nvPr/>
        </p:nvSpPr>
        <p:spPr>
          <a:xfrm>
            <a:off x="3030739" y="1051127"/>
            <a:ext cx="1932189" cy="1605089"/>
          </a:xfrm>
          <a:prstGeom prst="rect">
            <a:avLst/>
          </a:prstGeom>
          <a:noFill/>
          <a:ln>
            <a:gradFill flip="none" rotWithShape="1">
              <a:gsLst>
                <a:gs pos="1000">
                  <a:srgbClr val="ED145B"/>
                </a:gs>
                <a:gs pos="15000">
                  <a:srgbClr val="ED145B">
                    <a:alpha val="0"/>
                  </a:srgbClr>
                </a:gs>
                <a:gs pos="83000">
                  <a:srgbClr val="ED145B">
                    <a:alpha val="0"/>
                  </a:srgbClr>
                </a:gs>
                <a:gs pos="100000">
                  <a:srgbClr val="ED145B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6417">
              <a:lnSpc>
                <a:spcPct val="120000"/>
              </a:lnSpc>
            </a:pPr>
            <a:endParaRPr lang="en-US" sz="901">
              <a:solidFill>
                <a:prstClr val="white"/>
              </a:solidFill>
            </a:endParaRPr>
          </a:p>
        </p:txBody>
      </p:sp>
      <p:sp>
        <p:nvSpPr>
          <p:cNvPr id="7" name="TextBox 89">
            <a:extLst>
              <a:ext uri="{FF2B5EF4-FFF2-40B4-BE49-F238E27FC236}">
                <a16:creationId xmlns:a16="http://schemas.microsoft.com/office/drawing/2014/main" id="{A5154F10-BE79-4E51-A98E-5A1D0689B97B}"/>
              </a:ext>
            </a:extLst>
          </p:cNvPr>
          <p:cNvSpPr txBox="1"/>
          <p:nvPr/>
        </p:nvSpPr>
        <p:spPr>
          <a:xfrm>
            <a:off x="3510385" y="2482809"/>
            <a:ext cx="972896" cy="28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>
              <a:lnSpc>
                <a:spcPct val="120000"/>
              </a:lnSpc>
            </a:pPr>
            <a:r>
              <a:rPr lang="pt-BR" sz="1200" dirty="0" err="1">
                <a:solidFill>
                  <a:srgbClr val="ED145B"/>
                </a:solidFill>
                <a:latin typeface="Gotham HTF Book"/>
                <a:cs typeface="Gotham HTF Book"/>
              </a:rPr>
              <a:t>if</a:t>
            </a:r>
            <a:r>
              <a:rPr lang="pt-BR" sz="1200" dirty="0">
                <a:solidFill>
                  <a:srgbClr val="ED145B"/>
                </a:solidFill>
                <a:latin typeface="Gotham HTF Book"/>
                <a:cs typeface="Gotham HTF Book"/>
              </a:rPr>
              <a:t> simples</a:t>
            </a:r>
            <a:endParaRPr lang="en-US" sz="1200" dirty="0">
              <a:solidFill>
                <a:srgbClr val="ED145B"/>
              </a:solidFill>
              <a:latin typeface="Gotham HTF Book"/>
              <a:cs typeface="Gotham HTF Book"/>
            </a:endParaRP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FE5C4AB2-2D20-4E3B-9A84-AB590BB95245}"/>
              </a:ext>
            </a:extLst>
          </p:cNvPr>
          <p:cNvGrpSpPr/>
          <p:nvPr/>
        </p:nvGrpSpPr>
        <p:grpSpPr>
          <a:xfrm>
            <a:off x="1271494" y="729450"/>
            <a:ext cx="1516850" cy="1533174"/>
            <a:chOff x="1786908" y="997558"/>
            <a:chExt cx="1516850" cy="1533174"/>
          </a:xfrm>
        </p:grpSpPr>
        <p:sp>
          <p:nvSpPr>
            <p:cNvPr id="9" name="Losango 8">
              <a:extLst>
                <a:ext uri="{FF2B5EF4-FFF2-40B4-BE49-F238E27FC236}">
                  <a16:creationId xmlns:a16="http://schemas.microsoft.com/office/drawing/2014/main" id="{00AA69BC-ACD8-454E-82D0-0A1A4A6C69EA}"/>
                </a:ext>
              </a:extLst>
            </p:cNvPr>
            <p:cNvSpPr/>
            <p:nvPr/>
          </p:nvSpPr>
          <p:spPr>
            <a:xfrm>
              <a:off x="1786909" y="997558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090A17E2-F3F5-4E91-BDCA-6D3AC238CD97}"/>
                </a:ext>
              </a:extLst>
            </p:cNvPr>
            <p:cNvSpPr/>
            <p:nvPr/>
          </p:nvSpPr>
          <p:spPr>
            <a:xfrm>
              <a:off x="2356437" y="1659919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E841E9D8-25D7-4BCB-8B70-C18D0DB422B0}"/>
                </a:ext>
              </a:extLst>
            </p:cNvPr>
            <p:cNvSpPr/>
            <p:nvPr/>
          </p:nvSpPr>
          <p:spPr>
            <a:xfrm>
              <a:off x="1994286" y="2302132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12" name="Conector: Angulado 11">
              <a:extLst>
                <a:ext uri="{FF2B5EF4-FFF2-40B4-BE49-F238E27FC236}">
                  <a16:creationId xmlns:a16="http://schemas.microsoft.com/office/drawing/2014/main" id="{45C6E22C-4217-4FB0-9DEB-3D8B09E8E0CA}"/>
                </a:ext>
              </a:extLst>
            </p:cNvPr>
            <p:cNvCxnSpPr>
              <a:stCxn id="9" idx="3"/>
              <a:endCxn id="10" idx="0"/>
            </p:cNvCxnSpPr>
            <p:nvPr/>
          </p:nvCxnSpPr>
          <p:spPr>
            <a:xfrm>
              <a:off x="2430263" y="1319235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: Angulado 12">
              <a:extLst>
                <a:ext uri="{FF2B5EF4-FFF2-40B4-BE49-F238E27FC236}">
                  <a16:creationId xmlns:a16="http://schemas.microsoft.com/office/drawing/2014/main" id="{097D5083-1E19-4135-B9C2-18C51064AA3D}"/>
                </a:ext>
              </a:extLst>
            </p:cNvPr>
            <p:cNvCxnSpPr>
              <a:stCxn id="10" idx="2"/>
              <a:endCxn id="11" idx="6"/>
            </p:cNvCxnSpPr>
            <p:nvPr/>
          </p:nvCxnSpPr>
          <p:spPr>
            <a:xfrm rot="5400000">
              <a:off x="2367135" y="1953469"/>
              <a:ext cx="318714" cy="60721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: Angulado 13">
              <a:extLst>
                <a:ext uri="{FF2B5EF4-FFF2-40B4-BE49-F238E27FC236}">
                  <a16:creationId xmlns:a16="http://schemas.microsoft.com/office/drawing/2014/main" id="{10222DA3-E9FC-466D-8B5A-34B2116B7104}"/>
                </a:ext>
              </a:extLst>
            </p:cNvPr>
            <p:cNvCxnSpPr>
              <a:stCxn id="9" idx="1"/>
              <a:endCxn id="11" idx="2"/>
            </p:cNvCxnSpPr>
            <p:nvPr/>
          </p:nvCxnSpPr>
          <p:spPr>
            <a:xfrm rot="10800000" flipH="1" flipV="1">
              <a:off x="1786908" y="1319234"/>
              <a:ext cx="207377" cy="1097197"/>
            </a:xfrm>
            <a:prstGeom prst="bentConnector3">
              <a:avLst>
                <a:gd name="adj1" fmla="val -110234"/>
              </a:avLst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192B6C2D-875F-4D8F-85A1-B6F1AB43BCE7}"/>
              </a:ext>
            </a:extLst>
          </p:cNvPr>
          <p:cNvGrpSpPr/>
          <p:nvPr/>
        </p:nvGrpSpPr>
        <p:grpSpPr>
          <a:xfrm>
            <a:off x="549560" y="2799555"/>
            <a:ext cx="2315824" cy="1533174"/>
            <a:chOff x="6050893" y="1028700"/>
            <a:chExt cx="2315824" cy="1533174"/>
          </a:xfrm>
        </p:grpSpPr>
        <p:sp>
          <p:nvSpPr>
            <p:cNvPr id="17" name="Losango 16">
              <a:extLst>
                <a:ext uri="{FF2B5EF4-FFF2-40B4-BE49-F238E27FC236}">
                  <a16:creationId xmlns:a16="http://schemas.microsoft.com/office/drawing/2014/main" id="{41A68601-7EC7-4EAE-905E-A90166A571B6}"/>
                </a:ext>
              </a:extLst>
            </p:cNvPr>
            <p:cNvSpPr/>
            <p:nvPr/>
          </p:nvSpPr>
          <p:spPr>
            <a:xfrm>
              <a:off x="6849868" y="1028700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DBD90F70-A4F1-4746-91EF-9D576F74248A}"/>
                </a:ext>
              </a:extLst>
            </p:cNvPr>
            <p:cNvSpPr/>
            <p:nvPr/>
          </p:nvSpPr>
          <p:spPr>
            <a:xfrm>
              <a:off x="7419396" y="1691061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19" name="Elipse 18">
              <a:extLst>
                <a:ext uri="{FF2B5EF4-FFF2-40B4-BE49-F238E27FC236}">
                  <a16:creationId xmlns:a16="http://schemas.microsoft.com/office/drawing/2014/main" id="{5E68AF70-64C5-418F-84CF-0C1B8D34D31A}"/>
                </a:ext>
              </a:extLst>
            </p:cNvPr>
            <p:cNvSpPr/>
            <p:nvPr/>
          </p:nvSpPr>
          <p:spPr>
            <a:xfrm>
              <a:off x="7057245" y="2333274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20" name="Conector: Angulado 19">
              <a:extLst>
                <a:ext uri="{FF2B5EF4-FFF2-40B4-BE49-F238E27FC236}">
                  <a16:creationId xmlns:a16="http://schemas.microsoft.com/office/drawing/2014/main" id="{AB15BB99-61DE-49F2-910E-D6A9FEB2855A}"/>
                </a:ext>
              </a:extLst>
            </p:cNvPr>
            <p:cNvCxnSpPr>
              <a:cxnSpLocks/>
              <a:stCxn id="17" idx="3"/>
              <a:endCxn id="18" idx="0"/>
            </p:cNvCxnSpPr>
            <p:nvPr/>
          </p:nvCxnSpPr>
          <p:spPr>
            <a:xfrm>
              <a:off x="7493222" y="1350377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: Angulado 21">
              <a:extLst>
                <a:ext uri="{FF2B5EF4-FFF2-40B4-BE49-F238E27FC236}">
                  <a16:creationId xmlns:a16="http://schemas.microsoft.com/office/drawing/2014/main" id="{CADF9815-2B4A-472E-9AED-008DA6DB9B85}"/>
                </a:ext>
              </a:extLst>
            </p:cNvPr>
            <p:cNvCxnSpPr>
              <a:cxnSpLocks/>
              <a:stCxn id="18" idx="2"/>
              <a:endCxn id="19" idx="6"/>
            </p:cNvCxnSpPr>
            <p:nvPr/>
          </p:nvCxnSpPr>
          <p:spPr>
            <a:xfrm rot="5400000">
              <a:off x="7430094" y="1984611"/>
              <a:ext cx="318714" cy="60721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: Angulado 22">
              <a:extLst>
                <a:ext uri="{FF2B5EF4-FFF2-40B4-BE49-F238E27FC236}">
                  <a16:creationId xmlns:a16="http://schemas.microsoft.com/office/drawing/2014/main" id="{5137105D-50F5-4964-9C23-E9D3C0781008}"/>
                </a:ext>
              </a:extLst>
            </p:cNvPr>
            <p:cNvCxnSpPr>
              <a:cxnSpLocks/>
              <a:stCxn id="17" idx="1"/>
              <a:endCxn id="24" idx="0"/>
            </p:cNvCxnSpPr>
            <p:nvPr/>
          </p:nvCxnSpPr>
          <p:spPr>
            <a:xfrm rot="10800000" flipV="1">
              <a:off x="6524554" y="1350376"/>
              <a:ext cx="325314" cy="349879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113E0CCA-10F7-4DFC-9EEF-0065D0FFCAB9}"/>
                </a:ext>
              </a:extLst>
            </p:cNvPr>
            <p:cNvSpPr/>
            <p:nvPr/>
          </p:nvSpPr>
          <p:spPr>
            <a:xfrm>
              <a:off x="6050893" y="1700256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F</a:t>
              </a:r>
            </a:p>
          </p:txBody>
        </p:sp>
        <p:cxnSp>
          <p:nvCxnSpPr>
            <p:cNvPr id="26" name="Conector: Angulado 25">
              <a:extLst>
                <a:ext uri="{FF2B5EF4-FFF2-40B4-BE49-F238E27FC236}">
                  <a16:creationId xmlns:a16="http://schemas.microsoft.com/office/drawing/2014/main" id="{22C58E18-DD69-4E0D-99CC-9ED5BCCCB62D}"/>
                </a:ext>
              </a:extLst>
            </p:cNvPr>
            <p:cNvCxnSpPr>
              <a:cxnSpLocks/>
              <a:stCxn id="24" idx="2"/>
              <a:endCxn id="19" idx="2"/>
            </p:cNvCxnSpPr>
            <p:nvPr/>
          </p:nvCxnSpPr>
          <p:spPr>
            <a:xfrm rot="16200000" flipH="1">
              <a:off x="6636140" y="2026468"/>
              <a:ext cx="309519" cy="532691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B632B57C-29F7-4EAF-8170-9D1F498F7B13}"/>
              </a:ext>
            </a:extLst>
          </p:cNvPr>
          <p:cNvGrpSpPr/>
          <p:nvPr/>
        </p:nvGrpSpPr>
        <p:grpSpPr>
          <a:xfrm>
            <a:off x="5204210" y="286043"/>
            <a:ext cx="3390230" cy="2674970"/>
            <a:chOff x="3016854" y="1945117"/>
            <a:chExt cx="3390230" cy="2674970"/>
          </a:xfrm>
        </p:grpSpPr>
        <p:sp>
          <p:nvSpPr>
            <p:cNvPr id="28" name="Losango 27">
              <a:extLst>
                <a:ext uri="{FF2B5EF4-FFF2-40B4-BE49-F238E27FC236}">
                  <a16:creationId xmlns:a16="http://schemas.microsoft.com/office/drawing/2014/main" id="{3AA445AD-C805-406D-BDAA-57C10369C5A7}"/>
                </a:ext>
              </a:extLst>
            </p:cNvPr>
            <p:cNvSpPr/>
            <p:nvPr/>
          </p:nvSpPr>
          <p:spPr>
            <a:xfrm>
              <a:off x="4890235" y="1945117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  <a:endParaRPr lang="pt-BR" sz="1000" dirty="0">
                <a:solidFill>
                  <a:srgbClr val="DAE3F3"/>
                </a:solidFill>
                <a:latin typeface="Gotham HTF Light"/>
              </a:endParaRPr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908CCBBC-F2E1-479F-8601-4E9B3EB63CC0}"/>
                </a:ext>
              </a:extLst>
            </p:cNvPr>
            <p:cNvSpPr/>
            <p:nvPr/>
          </p:nvSpPr>
          <p:spPr>
            <a:xfrm>
              <a:off x="5459763" y="2607478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30" name="Elipse 29">
              <a:extLst>
                <a:ext uri="{FF2B5EF4-FFF2-40B4-BE49-F238E27FC236}">
                  <a16:creationId xmlns:a16="http://schemas.microsoft.com/office/drawing/2014/main" id="{B11B7571-1F25-4ED9-8352-57FC6839D161}"/>
                </a:ext>
              </a:extLst>
            </p:cNvPr>
            <p:cNvSpPr/>
            <p:nvPr/>
          </p:nvSpPr>
          <p:spPr>
            <a:xfrm>
              <a:off x="5193292" y="4391487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31" name="Conector: Angulado 30">
              <a:extLst>
                <a:ext uri="{FF2B5EF4-FFF2-40B4-BE49-F238E27FC236}">
                  <a16:creationId xmlns:a16="http://schemas.microsoft.com/office/drawing/2014/main" id="{8C88AF9B-93AE-400A-8ED1-FB54A4D7B0E7}"/>
                </a:ext>
              </a:extLst>
            </p:cNvPr>
            <p:cNvCxnSpPr>
              <a:cxnSpLocks/>
              <a:stCxn id="28" idx="3"/>
              <a:endCxn id="29" idx="0"/>
            </p:cNvCxnSpPr>
            <p:nvPr/>
          </p:nvCxnSpPr>
          <p:spPr>
            <a:xfrm>
              <a:off x="5533589" y="2266794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ector: Angulado 31">
              <a:extLst>
                <a:ext uri="{FF2B5EF4-FFF2-40B4-BE49-F238E27FC236}">
                  <a16:creationId xmlns:a16="http://schemas.microsoft.com/office/drawing/2014/main" id="{BDDF1769-5F8F-46DB-921B-B71E0345328F}"/>
                </a:ext>
              </a:extLst>
            </p:cNvPr>
            <p:cNvCxnSpPr>
              <a:cxnSpLocks/>
              <a:stCxn id="29" idx="2"/>
              <a:endCxn id="30" idx="6"/>
            </p:cNvCxnSpPr>
            <p:nvPr/>
          </p:nvCxnSpPr>
          <p:spPr>
            <a:xfrm rot="5400000">
              <a:off x="4947403" y="3519766"/>
              <a:ext cx="1460510" cy="51153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: Angulado 32">
              <a:extLst>
                <a:ext uri="{FF2B5EF4-FFF2-40B4-BE49-F238E27FC236}">
                  <a16:creationId xmlns:a16="http://schemas.microsoft.com/office/drawing/2014/main" id="{0DD5F6CA-5F51-40F2-B2CC-8D129EAFA2C2}"/>
                </a:ext>
              </a:extLst>
            </p:cNvPr>
            <p:cNvCxnSpPr>
              <a:cxnSpLocks/>
              <a:stCxn id="28" idx="1"/>
              <a:endCxn id="35" idx="0"/>
            </p:cNvCxnSpPr>
            <p:nvPr/>
          </p:nvCxnSpPr>
          <p:spPr>
            <a:xfrm rot="10800000" flipV="1">
              <a:off x="4137507" y="2266793"/>
              <a:ext cx="752729" cy="363313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: Angulado 33">
              <a:extLst>
                <a:ext uri="{FF2B5EF4-FFF2-40B4-BE49-F238E27FC236}">
                  <a16:creationId xmlns:a16="http://schemas.microsoft.com/office/drawing/2014/main" id="{A9737522-30CD-496E-9A02-2A52D953D98C}"/>
                </a:ext>
              </a:extLst>
            </p:cNvPr>
            <p:cNvCxnSpPr>
              <a:cxnSpLocks/>
              <a:stCxn id="37" idx="4"/>
              <a:endCxn id="30" idx="2"/>
            </p:cNvCxnSpPr>
            <p:nvPr/>
          </p:nvCxnSpPr>
          <p:spPr>
            <a:xfrm rot="16200000" flipH="1">
              <a:off x="4494146" y="3806641"/>
              <a:ext cx="342506" cy="1055786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Losango 34">
              <a:extLst>
                <a:ext uri="{FF2B5EF4-FFF2-40B4-BE49-F238E27FC236}">
                  <a16:creationId xmlns:a16="http://schemas.microsoft.com/office/drawing/2014/main" id="{BDA82E05-A13A-47F1-A4BF-B62925EF2668}"/>
                </a:ext>
              </a:extLst>
            </p:cNvPr>
            <p:cNvSpPr/>
            <p:nvPr/>
          </p:nvSpPr>
          <p:spPr>
            <a:xfrm>
              <a:off x="3815829" y="2630107"/>
              <a:ext cx="643354" cy="643354"/>
            </a:xfrm>
            <a:prstGeom prst="diamond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?</a:t>
              </a:r>
            </a:p>
          </p:txBody>
        </p:sp>
        <p:sp>
          <p:nvSpPr>
            <p:cNvPr id="36" name="Retângulo 35">
              <a:extLst>
                <a:ext uri="{FF2B5EF4-FFF2-40B4-BE49-F238E27FC236}">
                  <a16:creationId xmlns:a16="http://schemas.microsoft.com/office/drawing/2014/main" id="{4AF6DECB-7959-4E6F-BFBF-A67E4A954B47}"/>
                </a:ext>
              </a:extLst>
            </p:cNvPr>
            <p:cNvSpPr/>
            <p:nvPr/>
          </p:nvSpPr>
          <p:spPr>
            <a:xfrm>
              <a:off x="4385357" y="3292468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V</a:t>
              </a:r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792D795C-A8BF-471C-A98C-C1E4DC32F977}"/>
                </a:ext>
              </a:extLst>
            </p:cNvPr>
            <p:cNvSpPr/>
            <p:nvPr/>
          </p:nvSpPr>
          <p:spPr>
            <a:xfrm>
              <a:off x="4023206" y="3934681"/>
              <a:ext cx="228600" cy="228600"/>
            </a:xfrm>
            <a:prstGeom prst="ellipse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cxnSp>
          <p:nvCxnSpPr>
            <p:cNvPr id="38" name="Conector: Angulado 37">
              <a:extLst>
                <a:ext uri="{FF2B5EF4-FFF2-40B4-BE49-F238E27FC236}">
                  <a16:creationId xmlns:a16="http://schemas.microsoft.com/office/drawing/2014/main" id="{4E49D9C4-086E-4AAA-AD2B-48FA116212E6}"/>
                </a:ext>
              </a:extLst>
            </p:cNvPr>
            <p:cNvCxnSpPr>
              <a:stCxn id="35" idx="3"/>
              <a:endCxn id="36" idx="0"/>
            </p:cNvCxnSpPr>
            <p:nvPr/>
          </p:nvCxnSpPr>
          <p:spPr>
            <a:xfrm>
              <a:off x="4459183" y="2951784"/>
              <a:ext cx="399835" cy="340684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: Angulado 38">
              <a:extLst>
                <a:ext uri="{FF2B5EF4-FFF2-40B4-BE49-F238E27FC236}">
                  <a16:creationId xmlns:a16="http://schemas.microsoft.com/office/drawing/2014/main" id="{6D39980B-0420-468D-8C85-17F38B7232E9}"/>
                </a:ext>
              </a:extLst>
            </p:cNvPr>
            <p:cNvCxnSpPr>
              <a:cxnSpLocks/>
              <a:stCxn id="36" idx="2"/>
              <a:endCxn id="37" idx="6"/>
            </p:cNvCxnSpPr>
            <p:nvPr/>
          </p:nvCxnSpPr>
          <p:spPr>
            <a:xfrm rot="5400000">
              <a:off x="4396055" y="3586018"/>
              <a:ext cx="318714" cy="607212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ector: Angulado 39">
              <a:extLst>
                <a:ext uri="{FF2B5EF4-FFF2-40B4-BE49-F238E27FC236}">
                  <a16:creationId xmlns:a16="http://schemas.microsoft.com/office/drawing/2014/main" id="{5C4FC5A2-B9BF-4C53-A7FE-E4CAB447B932}"/>
                </a:ext>
              </a:extLst>
            </p:cNvPr>
            <p:cNvCxnSpPr>
              <a:cxnSpLocks/>
              <a:stCxn id="35" idx="1"/>
              <a:endCxn id="41" idx="0"/>
            </p:cNvCxnSpPr>
            <p:nvPr/>
          </p:nvCxnSpPr>
          <p:spPr>
            <a:xfrm rot="10800000" flipV="1">
              <a:off x="3490515" y="2951783"/>
              <a:ext cx="325314" cy="349879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FA868262-2051-4066-825F-B945497EDE58}"/>
                </a:ext>
              </a:extLst>
            </p:cNvPr>
            <p:cNvSpPr/>
            <p:nvPr/>
          </p:nvSpPr>
          <p:spPr>
            <a:xfrm>
              <a:off x="3016854" y="3301663"/>
              <a:ext cx="947321" cy="437799"/>
            </a:xfrm>
            <a:prstGeom prst="rect">
              <a:avLst/>
            </a:prstGeom>
            <a:noFill/>
            <a:ln w="6350">
              <a:solidFill>
                <a:srgbClr val="ED145B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200" dirty="0">
                  <a:solidFill>
                    <a:srgbClr val="DAE3F3"/>
                  </a:solidFill>
                  <a:latin typeface="Gotham HTF Light"/>
                </a:rPr>
                <a:t>AÇÃO F</a:t>
              </a:r>
            </a:p>
          </p:txBody>
        </p:sp>
        <p:cxnSp>
          <p:nvCxnSpPr>
            <p:cNvPr id="42" name="Conector: Angulado 41">
              <a:extLst>
                <a:ext uri="{FF2B5EF4-FFF2-40B4-BE49-F238E27FC236}">
                  <a16:creationId xmlns:a16="http://schemas.microsoft.com/office/drawing/2014/main" id="{15D4171C-958C-4DE9-9A6C-3327EC082192}"/>
                </a:ext>
              </a:extLst>
            </p:cNvPr>
            <p:cNvCxnSpPr>
              <a:cxnSpLocks/>
              <a:stCxn id="41" idx="2"/>
              <a:endCxn id="37" idx="2"/>
            </p:cNvCxnSpPr>
            <p:nvPr/>
          </p:nvCxnSpPr>
          <p:spPr>
            <a:xfrm rot="16200000" flipH="1">
              <a:off x="3602101" y="3627875"/>
              <a:ext cx="309519" cy="532691"/>
            </a:xfrm>
            <a:prstGeom prst="bentConnector2">
              <a:avLst/>
            </a:prstGeom>
            <a:ln w="6350">
              <a:solidFill>
                <a:srgbClr val="ED145B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87">
            <a:extLst>
              <a:ext uri="{FF2B5EF4-FFF2-40B4-BE49-F238E27FC236}">
                <a16:creationId xmlns:a16="http://schemas.microsoft.com/office/drawing/2014/main" id="{86E98032-8F04-4289-81F8-07DBCFD0C2CB}"/>
              </a:ext>
            </a:extLst>
          </p:cNvPr>
          <p:cNvSpPr txBox="1"/>
          <p:nvPr/>
        </p:nvSpPr>
        <p:spPr>
          <a:xfrm>
            <a:off x="3047919" y="3216412"/>
            <a:ext cx="19150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/>
            <a:r>
              <a:rPr lang="pt-BR" sz="1200" dirty="0">
                <a:solidFill>
                  <a:srgbClr val="DAE3F3"/>
                </a:solidFill>
                <a:latin typeface="Gotham HTF Light"/>
              </a:rPr>
              <a:t>O </a:t>
            </a:r>
            <a:r>
              <a:rPr lang="pt-BR" sz="1200" dirty="0" err="1">
                <a:solidFill>
                  <a:srgbClr val="DAE3F3"/>
                </a:solidFill>
                <a:latin typeface="Gotham HTF Light"/>
              </a:rPr>
              <a:t>if</a:t>
            </a:r>
            <a:r>
              <a:rPr lang="pt-BR" sz="1200" dirty="0">
                <a:solidFill>
                  <a:srgbClr val="DAE3F3"/>
                </a:solidFill>
                <a:latin typeface="Gotham HTF Light"/>
              </a:rPr>
              <a:t> composto apresenta um teste lógico e executa um conjunto de instruções caso o teste seja verdadeiro e outro caso seja falso.</a:t>
            </a:r>
          </a:p>
        </p:txBody>
      </p:sp>
      <p:sp>
        <p:nvSpPr>
          <p:cNvPr id="44" name="Rectangle 88">
            <a:extLst>
              <a:ext uri="{FF2B5EF4-FFF2-40B4-BE49-F238E27FC236}">
                <a16:creationId xmlns:a16="http://schemas.microsoft.com/office/drawing/2014/main" id="{5CF8AF7B-CEAF-411A-AFDD-D1785A920D27}"/>
              </a:ext>
            </a:extLst>
          </p:cNvPr>
          <p:cNvSpPr/>
          <p:nvPr/>
        </p:nvSpPr>
        <p:spPr>
          <a:xfrm>
            <a:off x="3047919" y="3121232"/>
            <a:ext cx="1915009" cy="1623954"/>
          </a:xfrm>
          <a:prstGeom prst="rect">
            <a:avLst/>
          </a:prstGeom>
          <a:noFill/>
          <a:ln>
            <a:gradFill flip="none" rotWithShape="1">
              <a:gsLst>
                <a:gs pos="1000">
                  <a:srgbClr val="ED145B"/>
                </a:gs>
                <a:gs pos="15000">
                  <a:srgbClr val="ED145B">
                    <a:alpha val="0"/>
                  </a:srgbClr>
                </a:gs>
                <a:gs pos="83000">
                  <a:srgbClr val="ED145B">
                    <a:alpha val="0"/>
                  </a:srgbClr>
                </a:gs>
                <a:gs pos="100000">
                  <a:srgbClr val="ED145B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6417">
              <a:lnSpc>
                <a:spcPct val="120000"/>
              </a:lnSpc>
            </a:pPr>
            <a:endParaRPr lang="en-US" sz="901">
              <a:solidFill>
                <a:prstClr val="white"/>
              </a:solidFill>
            </a:endParaRPr>
          </a:p>
        </p:txBody>
      </p:sp>
      <p:sp>
        <p:nvSpPr>
          <p:cNvPr id="45" name="TextBox 89">
            <a:extLst>
              <a:ext uri="{FF2B5EF4-FFF2-40B4-BE49-F238E27FC236}">
                <a16:creationId xmlns:a16="http://schemas.microsoft.com/office/drawing/2014/main" id="{2DD330A7-9D0F-4E51-8946-F53DD8C6F963}"/>
              </a:ext>
            </a:extLst>
          </p:cNvPr>
          <p:cNvSpPr txBox="1"/>
          <p:nvPr/>
        </p:nvSpPr>
        <p:spPr>
          <a:xfrm>
            <a:off x="3449539" y="4601332"/>
            <a:ext cx="1111769" cy="28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>
              <a:lnSpc>
                <a:spcPct val="120000"/>
              </a:lnSpc>
            </a:pPr>
            <a:r>
              <a:rPr lang="pt-BR" sz="1200" dirty="0" err="1">
                <a:solidFill>
                  <a:srgbClr val="ED145B"/>
                </a:solidFill>
                <a:latin typeface="Gotham HTF Book"/>
                <a:cs typeface="Gotham HTF Book"/>
              </a:rPr>
              <a:t>if</a:t>
            </a:r>
            <a:r>
              <a:rPr lang="pt-BR" sz="1200" dirty="0">
                <a:solidFill>
                  <a:srgbClr val="ED145B"/>
                </a:solidFill>
                <a:latin typeface="Gotham HTF Book"/>
                <a:cs typeface="Gotham HTF Book"/>
              </a:rPr>
              <a:t> composto</a:t>
            </a:r>
            <a:endParaRPr lang="en-US" sz="1200" dirty="0">
              <a:solidFill>
                <a:srgbClr val="ED145B"/>
              </a:solidFill>
              <a:latin typeface="Gotham HTF Book"/>
              <a:cs typeface="Gotham HTF Book"/>
            </a:endParaRPr>
          </a:p>
        </p:txBody>
      </p:sp>
      <p:sp>
        <p:nvSpPr>
          <p:cNvPr id="46" name="TextBox 87">
            <a:extLst>
              <a:ext uri="{FF2B5EF4-FFF2-40B4-BE49-F238E27FC236}">
                <a16:creationId xmlns:a16="http://schemas.microsoft.com/office/drawing/2014/main" id="{5D143F7C-1879-4932-A2B6-E4844078D216}"/>
              </a:ext>
            </a:extLst>
          </p:cNvPr>
          <p:cNvSpPr txBox="1"/>
          <p:nvPr/>
        </p:nvSpPr>
        <p:spPr>
          <a:xfrm>
            <a:off x="6169823" y="3308745"/>
            <a:ext cx="22178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/>
            <a:r>
              <a:rPr lang="pt-BR" sz="1200" dirty="0">
                <a:solidFill>
                  <a:srgbClr val="DAE3F3"/>
                </a:solidFill>
                <a:latin typeface="Gotham HTF Light"/>
              </a:rPr>
              <a:t>O </a:t>
            </a:r>
            <a:r>
              <a:rPr lang="pt-BR" sz="1200" dirty="0" err="1">
                <a:solidFill>
                  <a:srgbClr val="DAE3F3"/>
                </a:solidFill>
                <a:latin typeface="Gotham HTF Light"/>
              </a:rPr>
              <a:t>if</a:t>
            </a:r>
            <a:r>
              <a:rPr lang="pt-BR" sz="1200" dirty="0">
                <a:solidFill>
                  <a:srgbClr val="DAE3F3"/>
                </a:solidFill>
                <a:latin typeface="Gotham HTF Light"/>
              </a:rPr>
              <a:t> encadeado apresenta um </a:t>
            </a:r>
            <a:r>
              <a:rPr lang="pt-BR" sz="1200" dirty="0" err="1">
                <a:solidFill>
                  <a:srgbClr val="DAE3F3"/>
                </a:solidFill>
                <a:latin typeface="Gotham HTF Light"/>
              </a:rPr>
              <a:t>if</a:t>
            </a:r>
            <a:r>
              <a:rPr lang="pt-BR" sz="1200" dirty="0">
                <a:solidFill>
                  <a:srgbClr val="DAE3F3"/>
                </a:solidFill>
                <a:latin typeface="Gotham HTF Light"/>
              </a:rPr>
              <a:t> dentro de outro.</a:t>
            </a:r>
          </a:p>
          <a:p>
            <a:pPr algn="ctr" defTabSz="686417"/>
            <a:r>
              <a:rPr lang="pt-BR" sz="1200" dirty="0">
                <a:solidFill>
                  <a:srgbClr val="DAE3F3"/>
                </a:solidFill>
                <a:latin typeface="Gotham HTF Light"/>
              </a:rPr>
              <a:t>Geralmente usamos quando a validação de uma condição está condicionada à anterior.</a:t>
            </a:r>
          </a:p>
        </p:txBody>
      </p:sp>
      <p:sp>
        <p:nvSpPr>
          <p:cNvPr id="48" name="TextBox 89">
            <a:extLst>
              <a:ext uri="{FF2B5EF4-FFF2-40B4-BE49-F238E27FC236}">
                <a16:creationId xmlns:a16="http://schemas.microsoft.com/office/drawing/2014/main" id="{B6959B1F-2B3C-4C66-AA16-2E8C9BCD80FB}"/>
              </a:ext>
            </a:extLst>
          </p:cNvPr>
          <p:cNvSpPr txBox="1"/>
          <p:nvPr/>
        </p:nvSpPr>
        <p:spPr>
          <a:xfrm>
            <a:off x="6694193" y="4601332"/>
            <a:ext cx="1169118" cy="287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6417">
              <a:lnSpc>
                <a:spcPct val="120000"/>
              </a:lnSpc>
            </a:pPr>
            <a:r>
              <a:rPr lang="pt-BR" sz="1200" dirty="0" err="1">
                <a:solidFill>
                  <a:srgbClr val="ED145B"/>
                </a:solidFill>
                <a:latin typeface="Gotham HTF Book"/>
                <a:cs typeface="Gotham HTF Book"/>
              </a:rPr>
              <a:t>if</a:t>
            </a:r>
            <a:r>
              <a:rPr lang="pt-BR" sz="1200" dirty="0">
                <a:solidFill>
                  <a:srgbClr val="ED145B"/>
                </a:solidFill>
                <a:latin typeface="Gotham HTF Book"/>
                <a:cs typeface="Gotham HTF Book"/>
              </a:rPr>
              <a:t> encadeado</a:t>
            </a:r>
            <a:endParaRPr lang="en-US" sz="1200" dirty="0">
              <a:solidFill>
                <a:srgbClr val="ED145B"/>
              </a:solidFill>
              <a:latin typeface="Gotham HTF Book"/>
              <a:cs typeface="Gotham HTF Book"/>
            </a:endParaRPr>
          </a:p>
        </p:txBody>
      </p:sp>
      <p:sp>
        <p:nvSpPr>
          <p:cNvPr id="49" name="Rectangle 88">
            <a:extLst>
              <a:ext uri="{FF2B5EF4-FFF2-40B4-BE49-F238E27FC236}">
                <a16:creationId xmlns:a16="http://schemas.microsoft.com/office/drawing/2014/main" id="{F08203B6-8B84-44BB-A53A-0BCC6C4CC991}"/>
              </a:ext>
            </a:extLst>
          </p:cNvPr>
          <p:cNvSpPr/>
          <p:nvPr/>
        </p:nvSpPr>
        <p:spPr>
          <a:xfrm>
            <a:off x="6120086" y="3121232"/>
            <a:ext cx="2317332" cy="1623954"/>
          </a:xfrm>
          <a:prstGeom prst="rect">
            <a:avLst/>
          </a:prstGeom>
          <a:noFill/>
          <a:ln>
            <a:gradFill flip="none" rotWithShape="1">
              <a:gsLst>
                <a:gs pos="1000">
                  <a:srgbClr val="ED145B"/>
                </a:gs>
                <a:gs pos="15000">
                  <a:srgbClr val="ED145B">
                    <a:alpha val="0"/>
                  </a:srgbClr>
                </a:gs>
                <a:gs pos="83000">
                  <a:srgbClr val="ED145B">
                    <a:alpha val="0"/>
                  </a:srgbClr>
                </a:gs>
                <a:gs pos="100000">
                  <a:srgbClr val="ED145B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6417">
              <a:lnSpc>
                <a:spcPct val="120000"/>
              </a:lnSpc>
            </a:pPr>
            <a:endParaRPr lang="en-US" sz="90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371147"/>
            <a:ext cx="7336141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endParaRPr lang="en-GB" sz="1400" dirty="0">
              <a:solidFill>
                <a:srgbClr val="DAE3F3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 class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SpaceMountain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endParaRPr lang="en-GB" sz="1400" dirty="0">
              <a:solidFill>
                <a:srgbClr val="DAE3F3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public static void main(String[]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new Scanner(System.in);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int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altura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insira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a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altura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da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criança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em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cm:");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altura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leitor.nextInt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if (</a:t>
            </a:r>
            <a:r>
              <a:rPr lang="en-GB" sz="1400" dirty="0" err="1">
                <a:solidFill>
                  <a:srgbClr val="F505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altura</a:t>
            </a:r>
            <a:r>
              <a:rPr lang="en-GB" sz="1400" dirty="0">
                <a:solidFill>
                  <a:srgbClr val="F5056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&gt;= 130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(“A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criança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pode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andar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na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montanha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russa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!");</a:t>
            </a:r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}else{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("A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criança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não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pode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andar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na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montanha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russa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!");</a:t>
            </a:r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}</a:t>
            </a:r>
          </a:p>
          <a:p>
            <a:pPr indent="540385"/>
            <a:endParaRPr lang="en-GB" sz="1400" dirty="0">
              <a:solidFill>
                <a:srgbClr val="DAE3F3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4480159" y="3919906"/>
            <a:ext cx="4067038" cy="1080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Quando queremos comparar valores numéricos, podemos usar os operadores == (igualdade), &gt; (maior que), &lt; (menor que), != (diferente), &gt;= (maior ou igual) ou &lt;=  (menor ou igual).</a:t>
            </a:r>
          </a:p>
        </p:txBody>
      </p:sp>
    </p:spTree>
    <p:extLst>
      <p:ext uri="{BB962C8B-B14F-4D97-AF65-F5344CB8AC3E}">
        <p14:creationId xmlns:p14="http://schemas.microsoft.com/office/powerpoint/2010/main" val="139365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371147"/>
            <a:ext cx="733614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 class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public static void main(String[]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new Scanner(System.in);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String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insira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sua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if (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senha.equals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("SECRETA")){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Você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acertou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a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!");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}else{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Você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errou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a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}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4480159" y="3919906"/>
            <a:ext cx="4067038" cy="864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Quando queremos comparar o conteúdo de uma </a:t>
            </a:r>
            <a:r>
              <a:rPr lang="pt-BR" sz="1051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String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, devemos fazer isso por meio dos métodos </a:t>
            </a:r>
            <a:r>
              <a:rPr lang="pt-BR" sz="1051" i="1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equals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(), </a:t>
            </a:r>
            <a:r>
              <a:rPr lang="pt-BR" sz="1051" i="1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contentEquals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() 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ou </a:t>
            </a:r>
            <a:r>
              <a:rPr lang="pt-BR" sz="1051" i="1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equalsIgnoreCase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(). </a:t>
            </a:r>
          </a:p>
        </p:txBody>
      </p:sp>
    </p:spTree>
    <p:extLst>
      <p:ext uri="{BB962C8B-B14F-4D97-AF65-F5344CB8AC3E}">
        <p14:creationId xmlns:p14="http://schemas.microsoft.com/office/powerpoint/2010/main" val="396244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39549" y="651938"/>
            <a:ext cx="6664903" cy="3824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Aprendemos a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recuperar seus repositórios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do GitHub em uma máquina que ainda não possui uma cópia.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Para isso, utilizamos a instrução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git clone link_do_repositório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Para clonar o repositório de outra pessoa, também utilizamos o git clone, mas fizemos a remoção do link do repositório remoto original por meio da instrução</a:t>
            </a:r>
            <a:r>
              <a:rPr lang="pt-BR" sz="1600" dirty="0">
                <a:solidFill>
                  <a:srgbClr val="ACC1CC"/>
                </a:solidFill>
                <a:latin typeface="Gotham HTF Light" pitchFamily="50" charset="0"/>
                <a:cs typeface="Gotham HTF Book"/>
              </a:rPr>
              <a:t>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git remote rm origin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Depois, substituímos o repositório “origin” por um criado em nosso git hub por meio do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git remote add origin novo_link_remoto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49921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036059" y="1127567"/>
            <a:ext cx="56605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/>
                <a:ea typeface="+mn-ea"/>
                <a:cs typeface="Gotham HTF Medium"/>
              </a:rPr>
              <a:t>COPIANDO DE FORMA  </a:t>
            </a:r>
            <a:b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91A3AD"/>
                </a:solidFill>
                <a:effectLst/>
                <a:uLnTx/>
                <a:uFillTx/>
                <a:latin typeface="Gotham HTF Medium"/>
                <a:ea typeface="+mn-ea"/>
                <a:cs typeface="Gotham HTF Medium"/>
              </a:rPr>
            </a:b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Medium"/>
              </a:rPr>
              <a:t>ELEGANTE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50566"/>
              </a:solidFill>
              <a:effectLst/>
              <a:uLnTx/>
              <a:uFillTx/>
              <a:latin typeface="Gotham HTF" pitchFamily="50" charset="0"/>
              <a:ea typeface="+mn-ea"/>
              <a:cs typeface="Gotham HTF Light"/>
            </a:endParaRP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4368C75B-7D25-4CAB-BCFB-BB0DC189B605}"/>
              </a:ext>
            </a:extLst>
          </p:cNvPr>
          <p:cNvCxnSpPr>
            <a:cxnSpLocks/>
          </p:cNvCxnSpPr>
          <p:nvPr/>
        </p:nvCxnSpPr>
        <p:spPr>
          <a:xfrm>
            <a:off x="1142062" y="2488347"/>
            <a:ext cx="1202027" cy="0"/>
          </a:xfrm>
          <a:prstGeom prst="line">
            <a:avLst/>
          </a:prstGeom>
          <a:ln w="6350"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10">
            <a:extLst>
              <a:ext uri="{FF2B5EF4-FFF2-40B4-BE49-F238E27FC236}">
                <a16:creationId xmlns:a16="http://schemas.microsoft.com/office/drawing/2014/main" id="{460050FA-57AD-480C-A678-4E546175ECEA}"/>
              </a:ext>
            </a:extLst>
          </p:cNvPr>
          <p:cNvSpPr txBox="1"/>
          <p:nvPr/>
        </p:nvSpPr>
        <p:spPr>
          <a:xfrm>
            <a:off x="4937487" y="3089721"/>
            <a:ext cx="2004267" cy="669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2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/>
                <a:ea typeface="+mn-ea"/>
                <a:cs typeface="Gotham HTF Light"/>
              </a:rPr>
              <a:t>CONHECENDO</a:t>
            </a:r>
          </a:p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2" b="1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Bold"/>
              </a:rPr>
              <a:t>O FORK</a:t>
            </a:r>
          </a:p>
        </p:txBody>
      </p:sp>
    </p:spTree>
    <p:extLst>
      <p:ext uri="{BB962C8B-B14F-4D97-AF65-F5344CB8AC3E}">
        <p14:creationId xmlns:p14="http://schemas.microsoft.com/office/powerpoint/2010/main" val="148237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39549" y="651938"/>
            <a:ext cx="6664903" cy="3670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Quando nós fizemos o clone de um repositório na aula passada e depois substituímos o endereço do repositório remoto, não fizemos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nada de errado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 Afinal de contas, o repositório original pertencia ao professor e ele mesmo autorizou o procedimento.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Mas imagine que deselegante seria se o dono do repositório original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não tivesse nem ideia do uso</a:t>
            </a:r>
            <a:r>
              <a:rPr lang="pt-BR" sz="1600" dirty="0">
                <a:solidFill>
                  <a:srgbClr val="ACC1CC"/>
                </a:solidFill>
                <a:latin typeface="Gotham HTF Light" pitchFamily="50" charset="0"/>
                <a:cs typeface="Gotham HTF Book"/>
              </a:rPr>
              <a:t>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que estávamos fazendo do seu projeto.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Mesmo que a licença disponibilizada por ele permita isso, existe uma etiqueta que podemos seguir: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o fork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92142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39549" y="651938"/>
            <a:ext cx="6664903" cy="3670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Realizar um fork significa criar uma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bifurcação</a:t>
            </a:r>
            <a:r>
              <a:rPr lang="pt-BR" sz="1600" dirty="0">
                <a:solidFill>
                  <a:srgbClr val="ACC1CC"/>
                </a:solidFill>
                <a:latin typeface="Gotham HTF Light" pitchFamily="50" charset="0"/>
                <a:cs typeface="Gotham HTF Book"/>
              </a:rPr>
              <a:t>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de um repositório: uma cópia de um repositório de outro usuário é feita na sua própria conta.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As duas principais diferenças entre realizar um fork e um clone são: com o fork,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o dono do repositório original é notificado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sobre a bifurcação e a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pessoa que fez o fork pode enviar um pull request</a:t>
            </a:r>
            <a:r>
              <a:rPr lang="pt-BR" sz="1600" dirty="0">
                <a:solidFill>
                  <a:srgbClr val="ACC1CC"/>
                </a:solidFill>
                <a:latin typeface="Gotham HTF Light" pitchFamily="50" charset="0"/>
                <a:cs typeface="Gotham HTF Book"/>
              </a:rPr>
              <a:t>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para o dono do repositório original decidir se deseja incorporar no seu projeto as mudanças realizadas.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Como você pode ver: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uma solução muito mais elegante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8653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A4AEF71B-0C31-4466-A2E2-583D6EC010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782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>
            <a:extLst>
              <a:ext uri="{FF2B5EF4-FFF2-40B4-BE49-F238E27FC236}">
                <a16:creationId xmlns:a16="http://schemas.microsoft.com/office/drawing/2014/main" id="{A7D806FC-27B7-4B97-9D2F-54F29588CE67}"/>
              </a:ext>
            </a:extLst>
          </p:cNvPr>
          <p:cNvSpPr txBox="1"/>
          <p:nvPr/>
        </p:nvSpPr>
        <p:spPr>
          <a:xfrm>
            <a:off x="644197" y="425042"/>
            <a:ext cx="404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8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" pitchFamily="50" charset="0"/>
              </a:rPr>
              <a:t>FAZENDO O FORK</a:t>
            </a: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20000"/>
                  <a:lumOff val="80000"/>
                </a:srgbClr>
              </a:solidFill>
              <a:effectLst/>
              <a:uLnTx/>
              <a:uFillTx/>
              <a:latin typeface="Gotham HTF" pitchFamily="50" charset="0"/>
              <a:ea typeface="+mn-ea"/>
              <a:cs typeface="+mn-cs"/>
            </a:endParaRPr>
          </a:p>
        </p:txBody>
      </p:sp>
      <p:sp>
        <p:nvSpPr>
          <p:cNvPr id="29" name="TextBox 13">
            <a:extLst>
              <a:ext uri="{FF2B5EF4-FFF2-40B4-BE49-F238E27FC236}">
                <a16:creationId xmlns:a16="http://schemas.microsoft.com/office/drawing/2014/main" id="{7205D636-256A-4ED6-843D-C97179A9C79C}"/>
              </a:ext>
            </a:extLst>
          </p:cNvPr>
          <p:cNvSpPr txBox="1"/>
          <p:nvPr/>
        </p:nvSpPr>
        <p:spPr>
          <a:xfrm>
            <a:off x="4691318" y="1024069"/>
            <a:ext cx="4049269" cy="3586024"/>
          </a:xfrm>
          <a:prstGeom prst="rect">
            <a:avLst/>
          </a:prstGeom>
          <a:noFill/>
        </p:spPr>
        <p:txBody>
          <a:bodyPr wrap="square" tIns="46841" rtlCol="0">
            <a:spAutoFit/>
          </a:bodyPr>
          <a:lstStyle/>
          <a:p>
            <a:pPr marL="171604" lvl="0" indent="-171604" defTabSz="685800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  <a:buFont typeface="Arial"/>
              <a:buChar char="•"/>
              <a:defRPr/>
            </a:pP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  <a:cs typeface="Roboto Light"/>
              </a:rPr>
              <a:t>Acesse </a:t>
            </a:r>
            <a:r>
              <a:rPr lang="pt-BR" sz="1400" dirty="0">
                <a:solidFill>
                  <a:srgbClr val="F50566"/>
                </a:solidFill>
                <a:latin typeface="Gotham HTF Light" pitchFamily="50" charset="0"/>
                <a:cs typeface="Roboto Light"/>
              </a:rPr>
              <a:t>https://github.com/andrefdavid/Aula03 </a:t>
            </a: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  <a:cs typeface="Roboto Light"/>
              </a:rPr>
              <a:t>para encontrar o repositório base para a Aula03.</a:t>
            </a:r>
          </a:p>
          <a:p>
            <a:pPr marL="171604" lvl="0" indent="-171604" defTabSz="685800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  <a:buFont typeface="Arial"/>
              <a:buChar char="•"/>
              <a:defRPr/>
            </a:pP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  <a:cs typeface="Roboto Light"/>
              </a:rPr>
              <a:t>No canto direito, você verá o botão “Fork”, seguido do número de pessoas que já realizaram o Fork no projeto.</a:t>
            </a:r>
          </a:p>
          <a:p>
            <a:pPr marL="171604" lvl="0" indent="-171604" defTabSz="685800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  <a:buFont typeface="Arial"/>
              <a:buChar char="•"/>
              <a:defRPr/>
            </a:pP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  <a:cs typeface="Roboto Light"/>
              </a:rPr>
              <a:t>Ao clicar no botão Fork, o projeto será bifurcado imediatamente e um projeto de mesmo nome será criado na sua conta.</a:t>
            </a:r>
            <a:endParaRPr kumimoji="0" lang="pt-BR" sz="14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20000"/>
                  <a:lumOff val="80000"/>
                </a:srgbClr>
              </a:solidFill>
              <a:effectLst/>
              <a:uLnTx/>
              <a:uFillTx/>
              <a:latin typeface="Gotham HTF Light" pitchFamily="50" charset="0"/>
              <a:ea typeface="+mn-ea"/>
              <a:cs typeface="Roboto Light"/>
            </a:endParaRP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A386CDB9-55DA-446F-9B55-D079236CC1DA}"/>
              </a:ext>
            </a:extLst>
          </p:cNvPr>
          <p:cNvCxnSpPr>
            <a:cxnSpLocks/>
          </p:cNvCxnSpPr>
          <p:nvPr/>
        </p:nvCxnSpPr>
        <p:spPr>
          <a:xfrm>
            <a:off x="711557" y="856981"/>
            <a:ext cx="2529695" cy="0"/>
          </a:xfrm>
          <a:prstGeom prst="line">
            <a:avLst/>
          </a:prstGeom>
          <a:ln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F8D7A2E3-006A-48C8-AB74-EDE1848D2A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50" t="13819" b="17346"/>
          <a:stretch/>
        </p:blipFill>
        <p:spPr>
          <a:xfrm>
            <a:off x="711557" y="1153245"/>
            <a:ext cx="3813871" cy="3456848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04343FA8-0654-4034-9699-A4CBD5AC5462}"/>
              </a:ext>
            </a:extLst>
          </p:cNvPr>
          <p:cNvSpPr/>
          <p:nvPr/>
        </p:nvSpPr>
        <p:spPr>
          <a:xfrm>
            <a:off x="3698768" y="2715131"/>
            <a:ext cx="609788" cy="298632"/>
          </a:xfrm>
          <a:prstGeom prst="rect">
            <a:avLst/>
          </a:prstGeom>
          <a:noFill/>
          <a:ln w="38100">
            <a:solidFill>
              <a:srgbClr val="ED145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7726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>
            <a:extLst>
              <a:ext uri="{FF2B5EF4-FFF2-40B4-BE49-F238E27FC236}">
                <a16:creationId xmlns:a16="http://schemas.microsoft.com/office/drawing/2014/main" id="{A7D806FC-27B7-4B97-9D2F-54F29588CE67}"/>
              </a:ext>
            </a:extLst>
          </p:cNvPr>
          <p:cNvSpPr txBox="1"/>
          <p:nvPr/>
        </p:nvSpPr>
        <p:spPr>
          <a:xfrm>
            <a:off x="644197" y="425042"/>
            <a:ext cx="404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8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" pitchFamily="50" charset="0"/>
              </a:rPr>
              <a:t>ENCONTRANDO O LINK</a:t>
            </a: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20000"/>
                  <a:lumOff val="80000"/>
                </a:srgbClr>
              </a:solidFill>
              <a:effectLst/>
              <a:uLnTx/>
              <a:uFillTx/>
              <a:latin typeface="Gotham HTF" pitchFamily="50" charset="0"/>
              <a:ea typeface="+mn-ea"/>
              <a:cs typeface="+mn-cs"/>
            </a:endParaRPr>
          </a:p>
        </p:txBody>
      </p:sp>
      <p:sp>
        <p:nvSpPr>
          <p:cNvPr id="29" name="TextBox 13">
            <a:extLst>
              <a:ext uri="{FF2B5EF4-FFF2-40B4-BE49-F238E27FC236}">
                <a16:creationId xmlns:a16="http://schemas.microsoft.com/office/drawing/2014/main" id="{7205D636-256A-4ED6-843D-C97179A9C79C}"/>
              </a:ext>
            </a:extLst>
          </p:cNvPr>
          <p:cNvSpPr txBox="1"/>
          <p:nvPr/>
        </p:nvSpPr>
        <p:spPr>
          <a:xfrm>
            <a:off x="4691318" y="1195679"/>
            <a:ext cx="4156847" cy="3262859"/>
          </a:xfrm>
          <a:prstGeom prst="rect">
            <a:avLst/>
          </a:prstGeom>
          <a:noFill/>
        </p:spPr>
        <p:txBody>
          <a:bodyPr wrap="square" tIns="46841" rtlCol="0">
            <a:spAutoFit/>
          </a:bodyPr>
          <a:lstStyle/>
          <a:p>
            <a:pPr marL="171604" lvl="0" indent="-171604" defTabSz="685800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  <a:buFont typeface="Arial"/>
              <a:buChar char="•"/>
              <a:defRPr/>
            </a:pPr>
            <a:r>
              <a:rPr lang="pt-BR" sz="1400" dirty="0">
                <a:solidFill>
                  <a:srgbClr val="DAE3F3"/>
                </a:solidFill>
                <a:latin typeface="Gotham HTF Light" pitchFamily="50" charset="0"/>
                <a:cs typeface="Roboto Light"/>
              </a:rPr>
              <a:t>Acesse</a:t>
            </a: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  <a:cs typeface="Roboto Light"/>
              </a:rPr>
              <a:t> </a:t>
            </a:r>
            <a:r>
              <a:rPr lang="pt-BR" sz="1400" dirty="0">
                <a:solidFill>
                  <a:srgbClr val="F50566"/>
                </a:solidFill>
                <a:latin typeface="Gotham HTF Light" pitchFamily="50" charset="0"/>
                <a:cs typeface="Roboto Light"/>
              </a:rPr>
              <a:t>https://github.com/SEU_USUARIO/Aula03 </a:t>
            </a:r>
            <a:r>
              <a:rPr lang="pt-BR" sz="1400" dirty="0">
                <a:solidFill>
                  <a:srgbClr val="DAE3F3"/>
                </a:solidFill>
                <a:latin typeface="Gotham HTF Light" pitchFamily="50" charset="0"/>
                <a:cs typeface="Roboto Light"/>
              </a:rPr>
              <a:t>para encontrar o repositório base para a Aula03.</a:t>
            </a:r>
          </a:p>
          <a:p>
            <a:pPr marL="171604" lvl="0" indent="-171604" defTabSz="685800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  <a:buFont typeface="Arial"/>
              <a:buChar char="•"/>
              <a:defRPr/>
            </a:pP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  <a:cs typeface="Roboto Light"/>
              </a:rPr>
              <a:t>O GitHub nos informa que esse projeto é um fork do projeto original.</a:t>
            </a:r>
          </a:p>
          <a:p>
            <a:pPr marL="171604" lvl="0" indent="-171604" defTabSz="685800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  <a:buFont typeface="Arial"/>
              <a:buChar char="•"/>
              <a:defRPr/>
            </a:pP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  <a:cs typeface="Roboto Light"/>
              </a:rPr>
              <a:t>O botão </a:t>
            </a:r>
            <a:r>
              <a:rPr lang="pt-BR" sz="1400" dirty="0" err="1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  <a:cs typeface="Roboto Light"/>
              </a:rPr>
              <a:t>code</a:t>
            </a: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  <a:cs typeface="Roboto Light"/>
              </a:rPr>
              <a:t> agora nos mostra um link para o seu repositório. Copie esse link para realizarmos um </a:t>
            </a:r>
            <a:r>
              <a:rPr lang="pt-BR" sz="1400" dirty="0">
                <a:solidFill>
                  <a:srgbClr val="F50566"/>
                </a:solidFill>
                <a:latin typeface="Gotham HTF Light" pitchFamily="50" charset="0"/>
                <a:cs typeface="Roboto Light"/>
              </a:rPr>
              <a:t>git clone </a:t>
            </a: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  <a:cs typeface="Roboto Light"/>
              </a:rPr>
              <a:t>localmente.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A386CDB9-55DA-446F-9B55-D079236CC1DA}"/>
              </a:ext>
            </a:extLst>
          </p:cNvPr>
          <p:cNvCxnSpPr>
            <a:cxnSpLocks/>
          </p:cNvCxnSpPr>
          <p:nvPr/>
        </p:nvCxnSpPr>
        <p:spPr>
          <a:xfrm>
            <a:off x="711557" y="856981"/>
            <a:ext cx="2529695" cy="0"/>
          </a:xfrm>
          <a:prstGeom prst="line">
            <a:avLst/>
          </a:prstGeom>
          <a:ln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m 8">
            <a:extLst>
              <a:ext uri="{FF2B5EF4-FFF2-40B4-BE49-F238E27FC236}">
                <a16:creationId xmlns:a16="http://schemas.microsoft.com/office/drawing/2014/main" id="{0D4AB691-E025-48D3-8138-9AC67A269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557" y="1195679"/>
            <a:ext cx="3679339" cy="341051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C11BE532-8EDC-44B0-A8AB-63B8BA7C9B75}"/>
              </a:ext>
            </a:extLst>
          </p:cNvPr>
          <p:cNvSpPr/>
          <p:nvPr/>
        </p:nvSpPr>
        <p:spPr>
          <a:xfrm>
            <a:off x="727459" y="1970468"/>
            <a:ext cx="885279" cy="162502"/>
          </a:xfrm>
          <a:prstGeom prst="rect">
            <a:avLst/>
          </a:prstGeom>
          <a:noFill/>
          <a:ln w="38100">
            <a:solidFill>
              <a:srgbClr val="ED145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D20C8F93-0ED0-44DC-97A2-248BFC17C909}"/>
              </a:ext>
            </a:extLst>
          </p:cNvPr>
          <p:cNvSpPr/>
          <p:nvPr/>
        </p:nvSpPr>
        <p:spPr>
          <a:xfrm>
            <a:off x="2947608" y="2900934"/>
            <a:ext cx="1306703" cy="162502"/>
          </a:xfrm>
          <a:prstGeom prst="rect">
            <a:avLst/>
          </a:prstGeom>
          <a:noFill/>
          <a:ln w="38100">
            <a:solidFill>
              <a:srgbClr val="ED145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3014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39549" y="1959562"/>
            <a:ext cx="6664903" cy="447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8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git clone </a:t>
            </a:r>
            <a:r>
              <a:rPr lang="pt-BR" sz="1800" dirty="0" err="1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link_que_você_copiou_do_github</a:t>
            </a:r>
            <a:endParaRPr lang="pt-BR" sz="1800" dirty="0">
              <a:solidFill>
                <a:srgbClr val="DAE3F3"/>
              </a:solidFill>
              <a:latin typeface="Gotham HTF Light" pitchFamily="50" charset="0"/>
              <a:cs typeface="Gotham HTF Book"/>
            </a:endParaRP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CF81B249-718E-4F12-9ACE-95422BDC8D87}"/>
              </a:ext>
            </a:extLst>
          </p:cNvPr>
          <p:cNvSpPr txBox="1"/>
          <p:nvPr/>
        </p:nvSpPr>
        <p:spPr>
          <a:xfrm>
            <a:off x="1902950" y="3280964"/>
            <a:ext cx="5338100" cy="1260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Tecle ENTER após digitar.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Execute um git clone do repositório que foi copiado para o seu usuário dentro da pasta do </a:t>
            </a:r>
            <a:r>
              <a:rPr lang="pt-BR" sz="1400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workspace</a:t>
            </a: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 do Eclipse.</a:t>
            </a:r>
          </a:p>
        </p:txBody>
      </p:sp>
    </p:spTree>
    <p:extLst>
      <p:ext uri="{BB962C8B-B14F-4D97-AF65-F5344CB8AC3E}">
        <p14:creationId xmlns:p14="http://schemas.microsoft.com/office/powerpoint/2010/main" val="2817728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39549" y="1959562"/>
            <a:ext cx="6664903" cy="447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800" dirty="0" err="1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cd</a:t>
            </a:r>
            <a:r>
              <a:rPr lang="pt-BR" sz="18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 Aula03</a:t>
            </a: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CF81B249-718E-4F12-9ACE-95422BDC8D87}"/>
              </a:ext>
            </a:extLst>
          </p:cNvPr>
          <p:cNvSpPr txBox="1"/>
          <p:nvPr/>
        </p:nvSpPr>
        <p:spPr>
          <a:xfrm>
            <a:off x="1664169" y="3280963"/>
            <a:ext cx="5815662" cy="936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Tecle ENTER após digitar.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Entre no diretório Aula03, que foi criado por conta do git clone.</a:t>
            </a:r>
          </a:p>
        </p:txBody>
      </p:sp>
    </p:spTree>
    <p:extLst>
      <p:ext uri="{BB962C8B-B14F-4D97-AF65-F5344CB8AC3E}">
        <p14:creationId xmlns:p14="http://schemas.microsoft.com/office/powerpoint/2010/main" val="2434522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39549" y="1959562"/>
            <a:ext cx="6664903" cy="447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8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git remote -v</a:t>
            </a: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CF81B249-718E-4F12-9ACE-95422BDC8D87}"/>
              </a:ext>
            </a:extLst>
          </p:cNvPr>
          <p:cNvSpPr txBox="1"/>
          <p:nvPr/>
        </p:nvSpPr>
        <p:spPr>
          <a:xfrm>
            <a:off x="900953" y="2608610"/>
            <a:ext cx="7597588" cy="2340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Tecle ENTER após digitar.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Note que agora o comando git remote –v mostra o SEU repositório remoto, ao invés do repositório remoto do projeto original! Nós nem precisamos substituir os endereços e, ainda por cima, o dono do repositório original sabe que fizemos o fork.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Agora, lembre-se de abrir o projeto no Eclipse através da opção File → </a:t>
            </a:r>
            <a:r>
              <a:rPr lang="pt-BR" sz="1400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Open Project </a:t>
            </a:r>
            <a:r>
              <a:rPr lang="pt-BR" sz="1400" i="1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from</a:t>
            </a:r>
            <a:r>
              <a:rPr lang="pt-BR" sz="1400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 file system.</a:t>
            </a:r>
          </a:p>
        </p:txBody>
      </p:sp>
    </p:spTree>
    <p:extLst>
      <p:ext uri="{BB962C8B-B14F-4D97-AF65-F5344CB8AC3E}">
        <p14:creationId xmlns:p14="http://schemas.microsoft.com/office/powerpoint/2010/main" val="5427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036059" y="1127567"/>
            <a:ext cx="56605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/>
                <a:ea typeface="+mn-ea"/>
                <a:cs typeface="Gotham HTF Medium"/>
              </a:rPr>
              <a:t>PROGRAMANDO EM</a:t>
            </a:r>
            <a:b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91A3AD"/>
                </a:solidFill>
                <a:effectLst/>
                <a:uLnTx/>
                <a:uFillTx/>
                <a:latin typeface="Gotham HTF Medium"/>
                <a:ea typeface="+mn-ea"/>
                <a:cs typeface="Gotham HTF Medium"/>
              </a:rPr>
            </a:b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Medium"/>
              </a:rPr>
              <a:t>JAVA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50566"/>
              </a:solidFill>
              <a:effectLst/>
              <a:uLnTx/>
              <a:uFillTx/>
              <a:latin typeface="Gotham HTF" pitchFamily="50" charset="0"/>
              <a:ea typeface="+mn-ea"/>
              <a:cs typeface="Gotham HTF Light"/>
            </a:endParaRP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4368C75B-7D25-4CAB-BCFB-BB0DC189B605}"/>
              </a:ext>
            </a:extLst>
          </p:cNvPr>
          <p:cNvCxnSpPr>
            <a:cxnSpLocks/>
          </p:cNvCxnSpPr>
          <p:nvPr/>
        </p:nvCxnSpPr>
        <p:spPr>
          <a:xfrm>
            <a:off x="1142062" y="2488347"/>
            <a:ext cx="1202027" cy="0"/>
          </a:xfrm>
          <a:prstGeom prst="line">
            <a:avLst/>
          </a:prstGeom>
          <a:ln w="6350"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10">
            <a:extLst>
              <a:ext uri="{FF2B5EF4-FFF2-40B4-BE49-F238E27FC236}">
                <a16:creationId xmlns:a16="http://schemas.microsoft.com/office/drawing/2014/main" id="{460050FA-57AD-480C-A678-4E546175ECEA}"/>
              </a:ext>
            </a:extLst>
          </p:cNvPr>
          <p:cNvSpPr txBox="1"/>
          <p:nvPr/>
        </p:nvSpPr>
        <p:spPr>
          <a:xfrm>
            <a:off x="4937487" y="3089721"/>
            <a:ext cx="3064300" cy="669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2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/>
                <a:ea typeface="+mn-ea"/>
                <a:cs typeface="Gotham HTF Light"/>
              </a:rPr>
              <a:t>CONHECENDO OS</a:t>
            </a:r>
          </a:p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2" b="1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Bold"/>
              </a:rPr>
              <a:t>OPERADORES LÓGICOS</a:t>
            </a:r>
          </a:p>
        </p:txBody>
      </p:sp>
    </p:spTree>
    <p:extLst>
      <p:ext uri="{BB962C8B-B14F-4D97-AF65-F5344CB8AC3E}">
        <p14:creationId xmlns:p14="http://schemas.microsoft.com/office/powerpoint/2010/main" val="277334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359363" y="1105804"/>
            <a:ext cx="6425275" cy="2931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Em diversas ocasiões, uma única condição é insuficiente para validar algo dentro dos nossos programas.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Nesses casos, precisaremos fazer uso de </a:t>
            </a:r>
            <a:r>
              <a:rPr lang="pt-BR" sz="1600" i="1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operadores lógicos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para realizarmos a </a:t>
            </a:r>
            <a:r>
              <a:rPr lang="pt-BR" sz="1600" i="1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conexão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 entre as diferentes condições.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Esses operadores lógicos servem para determinar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quais são os resultados possíveis</a:t>
            </a:r>
            <a:r>
              <a:rPr lang="pt-BR" sz="1600" dirty="0">
                <a:solidFill>
                  <a:srgbClr val="ACC1CC"/>
                </a:solidFill>
                <a:latin typeface="Gotham HTF Light" pitchFamily="50" charset="0"/>
                <a:cs typeface="Gotham HTF Book"/>
              </a:rPr>
              <a:t>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quando as condições forem avaliadas em conjunto.</a:t>
            </a:r>
          </a:p>
        </p:txBody>
      </p:sp>
    </p:spTree>
    <p:extLst>
      <p:ext uri="{BB962C8B-B14F-4D97-AF65-F5344CB8AC3E}">
        <p14:creationId xmlns:p14="http://schemas.microsoft.com/office/powerpoint/2010/main" val="66586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39549" y="1475136"/>
            <a:ext cx="6664903" cy="2193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Existem diversos operadores lógicos, sendo que nem todas as linguagens de programação implementam todos eles.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No caso do Java, existem os operadores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não, e, ou, ou exclusivo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,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e condicional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e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ou condicional</a:t>
            </a:r>
            <a:r>
              <a:rPr lang="pt-BR" sz="1600" dirty="0">
                <a:solidFill>
                  <a:srgbClr val="ACC1CC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Vamos entender como cada um deles se comporta?</a:t>
            </a:r>
          </a:p>
        </p:txBody>
      </p:sp>
    </p:spTree>
    <p:extLst>
      <p:ext uri="{BB962C8B-B14F-4D97-AF65-F5344CB8AC3E}">
        <p14:creationId xmlns:p14="http://schemas.microsoft.com/office/powerpoint/2010/main" val="407860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8">
            <a:extLst>
              <a:ext uri="{FF2B5EF4-FFF2-40B4-BE49-F238E27FC236}">
                <a16:creationId xmlns:a16="http://schemas.microsoft.com/office/drawing/2014/main" id="{ACE7366C-EA82-48CA-91F0-21F3592B09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551220"/>
              </p:ext>
            </p:extLst>
          </p:nvPr>
        </p:nvGraphicFramePr>
        <p:xfrm>
          <a:off x="791204" y="505828"/>
          <a:ext cx="7561593" cy="4131844"/>
        </p:xfrm>
        <a:graphic>
          <a:graphicData uri="http://schemas.openxmlformats.org/drawingml/2006/table">
            <a:tbl>
              <a:tblPr firstRow="1" firstCol="1" bandRow="1"/>
              <a:tblGrid>
                <a:gridCol w="13873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2945">
                  <a:extLst>
                    <a:ext uri="{9D8B030D-6E8A-4147-A177-3AD203B41FA5}">
                      <a16:colId xmlns:a16="http://schemas.microsoft.com/office/drawing/2014/main" val="1249468969"/>
                    </a:ext>
                  </a:extLst>
                </a:gridCol>
                <a:gridCol w="38112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955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ED145B"/>
                          </a:solidFill>
                          <a:effectLst/>
                          <a:latin typeface="Gotham HTF Medium"/>
                          <a:cs typeface="Gotham HTF Medium"/>
                        </a:rPr>
                        <a:t>OPERADOR</a:t>
                      </a:r>
                    </a:p>
                  </a:txBody>
                  <a:tcPr marL="9030" marR="9030" marT="90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ED145B"/>
                          </a:solidFill>
                          <a:effectLst/>
                          <a:latin typeface="Gotham HTF Medium"/>
                          <a:cs typeface="Gotham HTF Medium"/>
                        </a:rPr>
                        <a:t>NOME</a:t>
                      </a:r>
                    </a:p>
                  </a:txBody>
                  <a:tcPr marL="9030" marR="9030" marT="90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ED145B"/>
                          </a:solidFill>
                          <a:effectLst/>
                          <a:latin typeface="Gotham HTF Medium"/>
                          <a:cs typeface="Gotham HTF Medium"/>
                        </a:rPr>
                        <a:t>SIGNIFICADO</a:t>
                      </a:r>
                    </a:p>
                  </a:txBody>
                  <a:tcPr marL="9030" marR="9030" marT="903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24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!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NÃO (NOT)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800"/>
                        </a:lnSpc>
                      </a:pPr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Light" pitchFamily="50" charset="0"/>
                        </a:rPr>
                        <a:t>Inverte o estado lógico da condição que acompanhar: verdadeiro vira falso e falso vira verdadeiro.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0048558"/>
                  </a:ext>
                </a:extLst>
              </a:tr>
              <a:tr h="54824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&amp;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E (AND)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800"/>
                        </a:lnSpc>
                      </a:pPr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Light" pitchFamily="50" charset="0"/>
                        </a:rPr>
                        <a:t>Avalia as duas condições e retorna verdadeiro apenas se ambas forem verdadeiras.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5845159"/>
                  </a:ext>
                </a:extLst>
              </a:tr>
              <a:tr h="54824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|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OU (OR)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800"/>
                        </a:lnSpc>
                      </a:pPr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Light" pitchFamily="50" charset="0"/>
                        </a:rPr>
                        <a:t>Avalia as duas condições e retorna verdadeiro se pelo menos uma das duas forem verdadeiras.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2283834"/>
                  </a:ext>
                </a:extLst>
              </a:tr>
              <a:tr h="54824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^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XOU (XOR)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800"/>
                        </a:lnSpc>
                      </a:pPr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Light" pitchFamily="50" charset="0"/>
                        </a:rPr>
                        <a:t>Avalia as duas condições e retorna verdadeiro apenas se uma delas for verdadeira e a outra, falsa.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2631170"/>
                  </a:ext>
                </a:extLst>
              </a:tr>
              <a:tr h="844645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&amp;&amp;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E CONDICIONAL </a:t>
                      </a:r>
                      <a:b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</a:br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(CONDITIONAL AND)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800"/>
                        </a:lnSpc>
                      </a:pPr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Light" pitchFamily="50" charset="0"/>
                        </a:rPr>
                        <a:t>Retorna verdadeiro se a primeira condição e a segunda forem verdadeiras. Caso a primeira condição seja falsa, a segunda nem chega a ser avaliada.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4461147"/>
                  </a:ext>
                </a:extLst>
              </a:tr>
              <a:tr h="844645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||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OU CONDICIONAL </a:t>
                      </a:r>
                      <a:b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</a:br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Medium"/>
                        </a:rPr>
                        <a:t>(CONDITIONAL OR)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ts val="1800"/>
                        </a:lnSpc>
                      </a:pPr>
                      <a:r>
                        <a:rPr lang="pt-BR" sz="1100" b="0" i="0" u="none" strike="noStrike" dirty="0">
                          <a:solidFill>
                            <a:srgbClr val="DAE3F3"/>
                          </a:solidFill>
                          <a:effectLst/>
                          <a:latin typeface="Gotham HTF Light" pitchFamily="50" charset="0"/>
                        </a:rPr>
                        <a:t>Retorna verdadeiro se pelo menos uma das condições forem verdadeiras. Caso a primeira condição seja verdadeira, a segunda nem chega a ser avaliada.</a:t>
                      </a:r>
                    </a:p>
                  </a:txBody>
                  <a:tcPr marL="8964" marR="8964" marT="8964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646D7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41091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877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39549" y="2147489"/>
            <a:ext cx="6664903" cy="2039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Se nossa condição for: “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a lâmpada está acesa?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”, nosso resultado é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verdadeiro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Se adicionarmos o operador lógico não (“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! A lâmpada está acesa?”),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nosso resultado é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falso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, pois ele inverte o estado lógico da condição original.</a:t>
            </a:r>
          </a:p>
        </p:txBody>
      </p:sp>
      <p:pic>
        <p:nvPicPr>
          <p:cNvPr id="3" name="Gráfico 2" descr="Luzes acesas">
            <a:extLst>
              <a:ext uri="{FF2B5EF4-FFF2-40B4-BE49-F238E27FC236}">
                <a16:creationId xmlns:a16="http://schemas.microsoft.com/office/drawing/2014/main" id="{FCB86BD1-7D8D-47EB-95CC-6228B6D042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14799" y="92028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277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593272" y="2098553"/>
            <a:ext cx="595745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/>
                <a:ea typeface="+mn-ea"/>
                <a:cs typeface="Gotham HTF Medium"/>
              </a:rPr>
              <a:t>JAVA:</a:t>
            </a: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91A3AD"/>
                </a:solidFill>
                <a:effectLst/>
                <a:uLnTx/>
                <a:uFillTx/>
                <a:latin typeface="Gotham HTF Medium"/>
                <a:ea typeface="+mn-ea"/>
                <a:cs typeface="Gotham HTF Medium"/>
              </a:rPr>
              <a:t> </a:t>
            </a: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Medium"/>
              </a:rPr>
              <a:t>LÓGICA DE PROGRAMAÇÃO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50566"/>
              </a:solidFill>
              <a:effectLst/>
              <a:uLnTx/>
              <a:uFillTx/>
              <a:latin typeface="Gotham HTF" pitchFamily="50" charset="0"/>
              <a:ea typeface="+mn-ea"/>
              <a:cs typeface="Gotham HTF Light"/>
            </a:endParaRP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4368C75B-7D25-4CAB-BCFB-BB0DC189B605}"/>
              </a:ext>
            </a:extLst>
          </p:cNvPr>
          <p:cNvCxnSpPr>
            <a:cxnSpLocks/>
          </p:cNvCxnSpPr>
          <p:nvPr/>
        </p:nvCxnSpPr>
        <p:spPr>
          <a:xfrm>
            <a:off x="3970987" y="3359885"/>
            <a:ext cx="1202027" cy="0"/>
          </a:xfrm>
          <a:prstGeom prst="line">
            <a:avLst/>
          </a:prstGeom>
          <a:ln w="6350"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67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739588" y="1932336"/>
            <a:ext cx="7664824" cy="2562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Se nossa condição for: “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a lâmpada está acesa?”,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nosso resultado é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verdadeiro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Se a nossa condição for: “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a porta está fechada?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”, nosso resultado é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falso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Se adicionarmos o operador lógico </a:t>
            </a:r>
            <a:r>
              <a:rPr lang="pt-BR" sz="1600" i="1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e</a:t>
            </a:r>
            <a:r>
              <a:rPr lang="pt-BR" sz="1600" dirty="0">
                <a:solidFill>
                  <a:srgbClr val="ACC1CC"/>
                </a:solidFill>
                <a:latin typeface="Gotham HTF Light" pitchFamily="50" charset="0"/>
                <a:cs typeface="Gotham HTF Book"/>
              </a:rPr>
              <a:t>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(“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A lâmpada está acesa? &amp; A porta está fechada?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”), nosso resultado é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falso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, pois a primeira condição é verdadeira e a segunda condição é falsa.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E1B76521-F3BA-43CA-9096-DF63070D826A}"/>
              </a:ext>
            </a:extLst>
          </p:cNvPr>
          <p:cNvGrpSpPr/>
          <p:nvPr/>
        </p:nvGrpSpPr>
        <p:grpSpPr>
          <a:xfrm>
            <a:off x="3509682" y="693456"/>
            <a:ext cx="2124636" cy="926080"/>
            <a:chOff x="3402104" y="693456"/>
            <a:chExt cx="2124636" cy="926080"/>
          </a:xfrm>
        </p:grpSpPr>
        <p:pic>
          <p:nvPicPr>
            <p:cNvPr id="3" name="Gráfico 2" descr="Luzes acesas">
              <a:extLst>
                <a:ext uri="{FF2B5EF4-FFF2-40B4-BE49-F238E27FC236}">
                  <a16:creationId xmlns:a16="http://schemas.microsoft.com/office/drawing/2014/main" id="{FCB86BD1-7D8D-47EB-95CC-6228B6D04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402104" y="705136"/>
              <a:ext cx="914400" cy="914400"/>
            </a:xfrm>
            <a:prstGeom prst="rect">
              <a:avLst/>
            </a:prstGeom>
          </p:spPr>
        </p:pic>
        <p:pic>
          <p:nvPicPr>
            <p:cNvPr id="5" name="Gráfico 4" descr="Porta aberta">
              <a:extLst>
                <a:ext uri="{FF2B5EF4-FFF2-40B4-BE49-F238E27FC236}">
                  <a16:creationId xmlns:a16="http://schemas.microsoft.com/office/drawing/2014/main" id="{6687439B-D29D-40BA-A4E8-29A6DBF34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612340" y="693456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29334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739588" y="1932336"/>
            <a:ext cx="7664824" cy="2562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Se nossa condição for: “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a lâmpada está acesa?”,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nosso resultado é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verdadeiro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Se a nossa condição for: “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a porta está fechada?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”, nosso resultado é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falso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Se adicionarmos o operador lógico </a:t>
            </a:r>
            <a:r>
              <a:rPr lang="pt-BR" sz="1600" i="1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ou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(“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A lâmpada está acesa? | A porta está fechada?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”), nosso resultado é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verdadeiro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, pois pelo menos uma das condições avaliadas é verdadeira.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E1B76521-F3BA-43CA-9096-DF63070D826A}"/>
              </a:ext>
            </a:extLst>
          </p:cNvPr>
          <p:cNvGrpSpPr/>
          <p:nvPr/>
        </p:nvGrpSpPr>
        <p:grpSpPr>
          <a:xfrm>
            <a:off x="3509682" y="693456"/>
            <a:ext cx="2124636" cy="926080"/>
            <a:chOff x="3402104" y="693456"/>
            <a:chExt cx="2124636" cy="926080"/>
          </a:xfrm>
        </p:grpSpPr>
        <p:pic>
          <p:nvPicPr>
            <p:cNvPr id="3" name="Gráfico 2" descr="Luzes acesas">
              <a:extLst>
                <a:ext uri="{FF2B5EF4-FFF2-40B4-BE49-F238E27FC236}">
                  <a16:creationId xmlns:a16="http://schemas.microsoft.com/office/drawing/2014/main" id="{FCB86BD1-7D8D-47EB-95CC-6228B6D04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402104" y="705136"/>
              <a:ext cx="914400" cy="914400"/>
            </a:xfrm>
            <a:prstGeom prst="rect">
              <a:avLst/>
            </a:prstGeom>
          </p:spPr>
        </p:pic>
        <p:pic>
          <p:nvPicPr>
            <p:cNvPr id="5" name="Gráfico 4" descr="Porta aberta">
              <a:extLst>
                <a:ext uri="{FF2B5EF4-FFF2-40B4-BE49-F238E27FC236}">
                  <a16:creationId xmlns:a16="http://schemas.microsoft.com/office/drawing/2014/main" id="{6687439B-D29D-40BA-A4E8-29A6DBF34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612340" y="693456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116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739588" y="1932336"/>
            <a:ext cx="7664824" cy="2562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Se nossa condição for: “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a lâmpada está acesa?”,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nosso resultado é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verdadeiro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Se a nossa condição for: “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a porta está fechada?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”, nosso resultado é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falso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Se adicionarmos o operador lógico </a:t>
            </a:r>
            <a:r>
              <a:rPr lang="pt-BR" sz="1600" i="1" dirty="0" err="1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xou</a:t>
            </a:r>
            <a:r>
              <a:rPr lang="pt-BR" sz="1600" dirty="0">
                <a:solidFill>
                  <a:srgbClr val="ACC1CC"/>
                </a:solidFill>
                <a:latin typeface="Gotham HTF Light" pitchFamily="50" charset="0"/>
                <a:cs typeface="Gotham HTF Book"/>
              </a:rPr>
              <a:t> 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(“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A lâmpada está acesa? ^ A porta está fechada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?”), nosso resultado é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verdadeiro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, pois somente uma das condições avaliadas é verdadeira.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E1B76521-F3BA-43CA-9096-DF63070D826A}"/>
              </a:ext>
            </a:extLst>
          </p:cNvPr>
          <p:cNvGrpSpPr/>
          <p:nvPr/>
        </p:nvGrpSpPr>
        <p:grpSpPr>
          <a:xfrm>
            <a:off x="3509682" y="693456"/>
            <a:ext cx="2124636" cy="926080"/>
            <a:chOff x="3402104" y="693456"/>
            <a:chExt cx="2124636" cy="926080"/>
          </a:xfrm>
        </p:grpSpPr>
        <p:pic>
          <p:nvPicPr>
            <p:cNvPr id="3" name="Gráfico 2" descr="Luzes acesas">
              <a:extLst>
                <a:ext uri="{FF2B5EF4-FFF2-40B4-BE49-F238E27FC236}">
                  <a16:creationId xmlns:a16="http://schemas.microsoft.com/office/drawing/2014/main" id="{FCB86BD1-7D8D-47EB-95CC-6228B6D04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402104" y="705136"/>
              <a:ext cx="914400" cy="914400"/>
            </a:xfrm>
            <a:prstGeom prst="rect">
              <a:avLst/>
            </a:prstGeom>
          </p:spPr>
        </p:pic>
        <p:pic>
          <p:nvPicPr>
            <p:cNvPr id="5" name="Gráfico 4" descr="Porta aberta">
              <a:extLst>
                <a:ext uri="{FF2B5EF4-FFF2-40B4-BE49-F238E27FC236}">
                  <a16:creationId xmlns:a16="http://schemas.microsoft.com/office/drawing/2014/main" id="{6687439B-D29D-40BA-A4E8-29A6DBF34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612340" y="693456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347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399704" y="1290470"/>
            <a:ext cx="6344592" cy="2562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No arquivo “OperadorE.java”, temos o seguinte problema: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Faça um programa que verifique se o usuário digitado é igual a ‘administrador’ e se a senha digitada é igual a ‘123’.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Como as duas condições precisam ser verdadeiras para que o usuário possa acessar o sistema, o operador lógico E será nosso astro.	</a:t>
            </a:r>
          </a:p>
        </p:txBody>
      </p:sp>
    </p:spTree>
    <p:extLst>
      <p:ext uri="{BB962C8B-B14F-4D97-AF65-F5344CB8AC3E}">
        <p14:creationId xmlns:p14="http://schemas.microsoft.com/office/powerpoint/2010/main" val="241655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371147"/>
            <a:ext cx="7336141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 class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OperadorE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public static void main(String[]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new Scanner(System.in);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String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usuario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("SISTEMA DE LOGIN");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username:");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usuario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sua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	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}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4480159" y="3139978"/>
            <a:ext cx="4067038" cy="1836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A parte inicial do nosso código só precisa de comandos que você já aprendeu na primeira aula: um Scanner para permitir que o usuário digite os dados, duas variáveis do tipo </a:t>
            </a:r>
            <a:r>
              <a:rPr lang="pt-BR" sz="1051" i="1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String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 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para armazenar esses dados e alguns prints para instruir o usuário. </a:t>
            </a:r>
            <a:b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</a:b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Como faremos, porém, para usar essas variáveis a fim de avaliar as duas condições?</a:t>
            </a:r>
          </a:p>
        </p:txBody>
      </p:sp>
    </p:spTree>
    <p:extLst>
      <p:ext uri="{BB962C8B-B14F-4D97-AF65-F5344CB8AC3E}">
        <p14:creationId xmlns:p14="http://schemas.microsoft.com/office/powerpoint/2010/main" val="1057924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1063619"/>
            <a:ext cx="7336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1ª condição: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usuario.equalsIgnoreCase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(“administrador”)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654749" y="3274447"/>
            <a:ext cx="7834503" cy="1152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Isoladamente temos duas condições que precisam ser unidas por um operador lógico.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Se utilizarmos operadores ou, bastará que o usuário acerte a senha ou o nome de usuário para acessar o sistema.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Com o operador E, ele precisará acertar ambos.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3F2FB72-980A-4C9F-82EC-53AA15A629CB}"/>
              </a:ext>
            </a:extLst>
          </p:cNvPr>
          <p:cNvSpPr txBox="1"/>
          <p:nvPr/>
        </p:nvSpPr>
        <p:spPr>
          <a:xfrm>
            <a:off x="419834" y="2152830"/>
            <a:ext cx="7336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2ª condição: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senha.equalsIgnoreCase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(“123”)</a:t>
            </a:r>
          </a:p>
        </p:txBody>
      </p:sp>
    </p:spTree>
    <p:extLst>
      <p:ext uri="{BB962C8B-B14F-4D97-AF65-F5344CB8AC3E}">
        <p14:creationId xmlns:p14="http://schemas.microsoft.com/office/powerpoint/2010/main" val="1134526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371147"/>
            <a:ext cx="8266966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 class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OperadorE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public static void main(String[]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new Scanner(System.in);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String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usuario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("SISTEMA DE LOGIN");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username:");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usuario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sua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	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if (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usuario.equalsIgnoreCase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administrador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") &amp;&amp;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senha.equalsIgnoreCase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("123")){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("O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usuário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pode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acessar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sistema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!");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}else {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Usuário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ou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senha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incorretos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.");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}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9750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1129553" y="1502013"/>
            <a:ext cx="6884895" cy="2268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Com o uso de um dos operadores E, conseguimos exigir que as duas condições sejam verdadeiras para que a mensagem de acesso seja exibida.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Se usarmos o operador &amp;&amp;, a segunda condição só é avaliada se a primeira for verdadeira.</a:t>
            </a:r>
            <a:b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</a:b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Se usarmos o operador &amp;, ambas as condições são avaliadas, mesmo que a primeira seja falsa</a:t>
            </a:r>
            <a:r>
              <a:rPr lang="pt-BR" sz="1400" b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30643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399704" y="1552080"/>
            <a:ext cx="6344592" cy="2039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No arquivo “OperadorOu.java”, temos o seguinte problema: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Faça um programa que receba o total de compras de um usuário e um cupom. Se o total de compras exceder 1000 ou se o cupom for igual a DESCONTO20, aplicar um desconto de 20% na compra.</a:t>
            </a:r>
          </a:p>
        </p:txBody>
      </p:sp>
    </p:spTree>
    <p:extLst>
      <p:ext uri="{BB962C8B-B14F-4D97-AF65-F5344CB8AC3E}">
        <p14:creationId xmlns:p14="http://schemas.microsoft.com/office/powerpoint/2010/main" val="47791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371147"/>
            <a:ext cx="8024919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 class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OperadorOu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public static void main(String[]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new Scanner(System.in);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Double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totalCompra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valorFinal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=0.0;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String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cupom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("SISTEMA DE DESCONTOS");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total da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compra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totalCompra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leitor.nextDouble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cupom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cupom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final é de R$" +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valorFinal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}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2433919" y="3584862"/>
            <a:ext cx="6113278" cy="1332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A parte inicial do nosso código só precisa de comandos que você já aprendeu na primeira aula: um 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Scanner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 para permitir que o usuário digite os dados, 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duas variáveis do tipo Double 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para armazenar o total da compra e o valor final, e uma variável do tipo </a:t>
            </a:r>
            <a:r>
              <a:rPr lang="pt-BR" sz="1051" i="1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String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 para armazenar o cupom. </a:t>
            </a:r>
            <a:b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</a:b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Como faremos, porém, para usar essas variáveis a fim de avaliar as duas condições?</a:t>
            </a:r>
          </a:p>
        </p:txBody>
      </p:sp>
    </p:spTree>
    <p:extLst>
      <p:ext uri="{BB962C8B-B14F-4D97-AF65-F5344CB8AC3E}">
        <p14:creationId xmlns:p14="http://schemas.microsoft.com/office/powerpoint/2010/main" val="3136905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Agrupar 53">
            <a:extLst>
              <a:ext uri="{FF2B5EF4-FFF2-40B4-BE49-F238E27FC236}">
                <a16:creationId xmlns:a16="http://schemas.microsoft.com/office/drawing/2014/main" id="{35C6826D-BE87-45B3-9194-AF777A492A5B}"/>
              </a:ext>
            </a:extLst>
          </p:cNvPr>
          <p:cNvGrpSpPr/>
          <p:nvPr/>
        </p:nvGrpSpPr>
        <p:grpSpPr>
          <a:xfrm>
            <a:off x="803913" y="940180"/>
            <a:ext cx="3117888" cy="3117888"/>
            <a:chOff x="1052834" y="1482173"/>
            <a:chExt cx="4157183" cy="4157184"/>
          </a:xfrm>
        </p:grpSpPr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BE70B74B-9809-47AB-8F7D-D5E278757624}"/>
                </a:ext>
              </a:extLst>
            </p:cNvPr>
            <p:cNvSpPr/>
            <p:nvPr/>
          </p:nvSpPr>
          <p:spPr>
            <a:xfrm>
              <a:off x="1060175" y="1486925"/>
              <a:ext cx="4136450" cy="4135892"/>
            </a:xfrm>
            <a:prstGeom prst="ellipse">
              <a:avLst/>
            </a:prstGeom>
            <a:noFill/>
            <a:ln>
              <a:gradFill flip="none" rotWithShape="1">
                <a:gsLst>
                  <a:gs pos="0">
                    <a:srgbClr val="893ACE"/>
                  </a:gs>
                  <a:gs pos="78000">
                    <a:srgbClr val="F50566">
                      <a:lumMod val="100000"/>
                    </a:srgb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01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Semicírculo 52">
              <a:extLst>
                <a:ext uri="{FF2B5EF4-FFF2-40B4-BE49-F238E27FC236}">
                  <a16:creationId xmlns:a16="http://schemas.microsoft.com/office/drawing/2014/main" id="{94EC6F8C-7861-47B3-BD3A-9649C4191DA5}"/>
                </a:ext>
              </a:extLst>
            </p:cNvPr>
            <p:cNvSpPr/>
            <p:nvPr/>
          </p:nvSpPr>
          <p:spPr>
            <a:xfrm rot="10488132">
              <a:off x="1052834" y="1482173"/>
              <a:ext cx="4157183" cy="4157184"/>
            </a:xfrm>
            <a:prstGeom prst="blockArc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4" name="Imagem 3" descr="Pessoa posando para foto em local com neve&#10;&#10;Descrição gerada automaticamente">
            <a:extLst>
              <a:ext uri="{FF2B5EF4-FFF2-40B4-BE49-F238E27FC236}">
                <a16:creationId xmlns:a16="http://schemas.microsoft.com/office/drawing/2014/main" id="{7629EE91-1F08-4042-BDAB-CA2E0BA043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5490" t="1832" r="27711" b="66968"/>
          <a:stretch/>
        </p:blipFill>
        <p:spPr>
          <a:xfrm>
            <a:off x="898409" y="1038837"/>
            <a:ext cx="2924355" cy="2924355"/>
          </a:xfrm>
          <a:prstGeom prst="ellipse">
            <a:avLst/>
          </a:prstGeom>
        </p:spPr>
      </p:pic>
      <p:grpSp>
        <p:nvGrpSpPr>
          <p:cNvPr id="60" name="Agrupar 59">
            <a:extLst>
              <a:ext uri="{FF2B5EF4-FFF2-40B4-BE49-F238E27FC236}">
                <a16:creationId xmlns:a16="http://schemas.microsoft.com/office/drawing/2014/main" id="{70459E56-9410-44D5-A4AC-EB29EF0CE4D8}"/>
              </a:ext>
            </a:extLst>
          </p:cNvPr>
          <p:cNvGrpSpPr/>
          <p:nvPr/>
        </p:nvGrpSpPr>
        <p:grpSpPr>
          <a:xfrm>
            <a:off x="1539680" y="4517071"/>
            <a:ext cx="1843600" cy="230832"/>
            <a:chOff x="1958896" y="6022761"/>
            <a:chExt cx="2736808" cy="307776"/>
          </a:xfrm>
        </p:grpSpPr>
        <p:sp>
          <p:nvSpPr>
            <p:cNvPr id="23" name="TextBox 13">
              <a:extLst>
                <a:ext uri="{FF2B5EF4-FFF2-40B4-BE49-F238E27FC236}">
                  <a16:creationId xmlns:a16="http://schemas.microsoft.com/office/drawing/2014/main" id="{0F11DA51-C95E-4AC4-B909-BECB74F1B409}"/>
                </a:ext>
              </a:extLst>
            </p:cNvPr>
            <p:cNvSpPr txBox="1"/>
            <p:nvPr/>
          </p:nvSpPr>
          <p:spPr>
            <a:xfrm>
              <a:off x="2121569" y="6022761"/>
              <a:ext cx="2574135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Gotham HTF Light" pitchFamily="50" charset="0"/>
                  <a:ea typeface="+mn-ea"/>
                  <a:cs typeface="+mn-cs"/>
                </a:rPr>
                <a:t>andre.david@fiap.com.br</a:t>
              </a:r>
            </a:p>
          </p:txBody>
        </p:sp>
        <p:pic>
          <p:nvPicPr>
            <p:cNvPr id="34" name="Picture 16">
              <a:extLst>
                <a:ext uri="{FF2B5EF4-FFF2-40B4-BE49-F238E27FC236}">
                  <a16:creationId xmlns:a16="http://schemas.microsoft.com/office/drawing/2014/main" id="{945DC0F2-CF13-486B-9675-085444F4D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58896" y="6128105"/>
              <a:ext cx="219327" cy="138994"/>
            </a:xfrm>
            <a:prstGeom prst="rect">
              <a:avLst/>
            </a:prstGeom>
          </p:spPr>
        </p:pic>
      </p:grpSp>
      <p:grpSp>
        <p:nvGrpSpPr>
          <p:cNvPr id="2" name="Agrupar 1">
            <a:extLst>
              <a:ext uri="{FF2B5EF4-FFF2-40B4-BE49-F238E27FC236}">
                <a16:creationId xmlns:a16="http://schemas.microsoft.com/office/drawing/2014/main" id="{888BF595-6E36-4D78-A069-5CE6921E8647}"/>
              </a:ext>
            </a:extLst>
          </p:cNvPr>
          <p:cNvGrpSpPr/>
          <p:nvPr/>
        </p:nvGrpSpPr>
        <p:grpSpPr>
          <a:xfrm>
            <a:off x="4582773" y="869076"/>
            <a:ext cx="3892135" cy="3484973"/>
            <a:chOff x="4582773" y="483640"/>
            <a:chExt cx="3892135" cy="3484973"/>
          </a:xfrm>
        </p:grpSpPr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A7D806FC-27B7-4B97-9D2F-54F29588CE67}"/>
                </a:ext>
              </a:extLst>
            </p:cNvPr>
            <p:cNvSpPr txBox="1"/>
            <p:nvPr/>
          </p:nvSpPr>
          <p:spPr>
            <a:xfrm>
              <a:off x="4757367" y="483640"/>
              <a:ext cx="320714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Gotham HTF" pitchFamily="50" charset="0"/>
                  <a:ea typeface="+mn-ea"/>
                  <a:cs typeface="+mn-cs"/>
                </a:rPr>
                <a:t>ANDRÉ DAVID</a:t>
              </a:r>
            </a:p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pt-BR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Gotham HTF Light" pitchFamily="50" charset="0"/>
                  <a:ea typeface="+mn-ea"/>
                  <a:cs typeface="+mn-cs"/>
                </a:rPr>
                <a:t>COORDENADOR ACADÊMICO</a:t>
              </a:r>
            </a:p>
          </p:txBody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BA8C56CE-17B6-4AE0-9508-68DC96E6CB33}"/>
                </a:ext>
              </a:extLst>
            </p:cNvPr>
            <p:cNvSpPr txBox="1"/>
            <p:nvPr/>
          </p:nvSpPr>
          <p:spPr>
            <a:xfrm>
              <a:off x="4582773" y="1229707"/>
              <a:ext cx="3892135" cy="2738906"/>
            </a:xfrm>
            <a:prstGeom prst="rect">
              <a:avLst/>
            </a:prstGeom>
            <a:noFill/>
          </p:spPr>
          <p:txBody>
            <a:bodyPr wrap="square" tIns="35131" rtlCol="0">
              <a:spAutoFit/>
            </a:bodyPr>
            <a:lstStyle>
              <a:defPPr>
                <a:defRPr lang="en-US"/>
              </a:defPPr>
              <a:lvl1pPr marL="0" algn="l" defTabSz="456789" rtl="0" eaLnBrk="1" latinLnBrk="0" hangingPunct="1">
                <a:defRPr sz="17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6789" algn="l" defTabSz="456789" rtl="0" eaLnBrk="1" latinLnBrk="0" hangingPunct="1">
                <a:defRPr sz="17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3577" algn="l" defTabSz="456789" rtl="0" eaLnBrk="1" latinLnBrk="0" hangingPunct="1">
                <a:defRPr sz="17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0366" algn="l" defTabSz="456789" rtl="0" eaLnBrk="1" latinLnBrk="0" hangingPunct="1">
                <a:defRPr sz="17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7154" algn="l" defTabSz="456789" rtl="0" eaLnBrk="1" latinLnBrk="0" hangingPunct="1">
                <a:defRPr sz="17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3943" algn="l" defTabSz="456789" rtl="0" eaLnBrk="1" latinLnBrk="0" hangingPunct="1">
                <a:defRPr sz="17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0731" algn="l" defTabSz="456789" rtl="0" eaLnBrk="1" latinLnBrk="0" hangingPunct="1">
                <a:defRPr sz="17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197520" algn="l" defTabSz="456789" rtl="0" eaLnBrk="1" latinLnBrk="0" hangingPunct="1">
                <a:defRPr sz="17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4308" algn="l" defTabSz="456789" rtl="0" eaLnBrk="1" latinLnBrk="0" hangingPunct="1">
                <a:defRPr sz="1798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marR="0" lvl="0" indent="-171450" algn="l" defTabSz="456789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>
                  <a:srgbClr val="4472C4">
                    <a:lumMod val="20000"/>
                    <a:lumOff val="80000"/>
                  </a:srgbClr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pt-BR" altLang="pt-BR" sz="13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Gotham HTF Light" pitchFamily="50" charset="0"/>
                  <a:ea typeface="+mn-ea"/>
                  <a:cs typeface="Calibri" panose="020F0502020204030204" pitchFamily="34" charset="0"/>
                </a:rPr>
                <a:t>André é desenvolvedor há 14 anos, e desde os 17 ensina conceitos ligados à computação.</a:t>
              </a:r>
            </a:p>
            <a:p>
              <a:pPr marL="171450" marR="0" lvl="0" indent="-171450" algn="l" defTabSz="456789" rtl="0" eaLnBrk="1" fontAlgn="auto" latinLnBrk="0" hangingPunct="1">
                <a:lnSpc>
                  <a:spcPct val="150000"/>
                </a:lnSpc>
                <a:spcBef>
                  <a:spcPct val="0"/>
                </a:spcBef>
                <a:spcAft>
                  <a:spcPts val="0"/>
                </a:spcAft>
                <a:buClr>
                  <a:srgbClr val="4472C4">
                    <a:lumMod val="20000"/>
                    <a:lumOff val="80000"/>
                  </a:srgbClr>
                </a:buClr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pt-BR" altLang="pt-BR" sz="13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Gotham HTF Light" pitchFamily="50" charset="0"/>
                  <a:ea typeface="+mn-ea"/>
                  <a:cs typeface="Calibri" panose="020F0502020204030204" pitchFamily="34" charset="0"/>
                </a:rPr>
                <a:t>Mestrando em Gestão e Desenvolvimento da Educação Profissional e especialista em Computação Forense, é professor na FIAP desde 2013, além de coordenador do curso de graduação de Tecnologia em Desenvolvimento de Software da FIAP ON.</a:t>
              </a:r>
            </a:p>
          </p:txBody>
        </p:sp>
        <p:cxnSp>
          <p:nvCxnSpPr>
            <p:cNvPr id="21" name="Conector reto 20">
              <a:extLst>
                <a:ext uri="{FF2B5EF4-FFF2-40B4-BE49-F238E27FC236}">
                  <a16:creationId xmlns:a16="http://schemas.microsoft.com/office/drawing/2014/main" id="{2AE94888-9319-4A26-91D0-703F1A5E4564}"/>
                </a:ext>
              </a:extLst>
            </p:cNvPr>
            <p:cNvCxnSpPr>
              <a:cxnSpLocks/>
            </p:cNvCxnSpPr>
            <p:nvPr/>
          </p:nvCxnSpPr>
          <p:spPr>
            <a:xfrm>
              <a:off x="4826481" y="1093398"/>
              <a:ext cx="2529695" cy="0"/>
            </a:xfrm>
            <a:prstGeom prst="line">
              <a:avLst/>
            </a:prstGeom>
            <a:ln>
              <a:gradFill flip="none" rotWithShape="1">
                <a:gsLst>
                  <a:gs pos="0">
                    <a:srgbClr val="893ACE"/>
                  </a:gs>
                  <a:gs pos="100000">
                    <a:srgbClr val="F50566"/>
                  </a:gs>
                </a:gsLst>
                <a:path path="circle">
                  <a:fillToRect l="100000" t="100000"/>
                </a:path>
                <a:tileRect r="-100000" b="-10000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Agrupar 54">
            <a:extLst>
              <a:ext uri="{FF2B5EF4-FFF2-40B4-BE49-F238E27FC236}">
                <a16:creationId xmlns:a16="http://schemas.microsoft.com/office/drawing/2014/main" id="{A74FAE28-4659-43C4-82A2-C3041B53BA6D}"/>
              </a:ext>
            </a:extLst>
          </p:cNvPr>
          <p:cNvGrpSpPr/>
          <p:nvPr/>
        </p:nvGrpSpPr>
        <p:grpSpPr>
          <a:xfrm>
            <a:off x="4280567" y="1495216"/>
            <a:ext cx="41267" cy="2153069"/>
            <a:chOff x="6061450" y="1177505"/>
            <a:chExt cx="86308" cy="4502989"/>
          </a:xfrm>
        </p:grpSpPr>
        <p:cxnSp>
          <p:nvCxnSpPr>
            <p:cNvPr id="56" name="Conector reto 55">
              <a:extLst>
                <a:ext uri="{FF2B5EF4-FFF2-40B4-BE49-F238E27FC236}">
                  <a16:creationId xmlns:a16="http://schemas.microsoft.com/office/drawing/2014/main" id="{8CF6695B-4974-4A88-BD9B-F8AB8D3C1D53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1177505"/>
              <a:ext cx="0" cy="4502989"/>
            </a:xfrm>
            <a:prstGeom prst="line">
              <a:avLst/>
            </a:prstGeom>
            <a:ln>
              <a:solidFill>
                <a:srgbClr val="E6E6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etângulo: Cantos Arredondados 56">
              <a:extLst>
                <a:ext uri="{FF2B5EF4-FFF2-40B4-BE49-F238E27FC236}">
                  <a16:creationId xmlns:a16="http://schemas.microsoft.com/office/drawing/2014/main" id="{8D89AE49-50F4-4C97-AEB3-D20C77168C43}"/>
                </a:ext>
              </a:extLst>
            </p:cNvPr>
            <p:cNvSpPr/>
            <p:nvPr/>
          </p:nvSpPr>
          <p:spPr>
            <a:xfrm>
              <a:off x="6061450" y="1410552"/>
              <a:ext cx="86308" cy="232912"/>
            </a:xfrm>
            <a:prstGeom prst="roundRect">
              <a:avLst/>
            </a:prstGeom>
            <a:solidFill>
              <a:srgbClr val="F505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01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Retângulo: Cantos Arredondados 57">
              <a:extLst>
                <a:ext uri="{FF2B5EF4-FFF2-40B4-BE49-F238E27FC236}">
                  <a16:creationId xmlns:a16="http://schemas.microsoft.com/office/drawing/2014/main" id="{F4166263-6FAD-4405-BDB0-11CD25537105}"/>
                </a:ext>
              </a:extLst>
            </p:cNvPr>
            <p:cNvSpPr/>
            <p:nvPr/>
          </p:nvSpPr>
          <p:spPr>
            <a:xfrm>
              <a:off x="6061450" y="5243860"/>
              <a:ext cx="86308" cy="232912"/>
            </a:xfrm>
            <a:prstGeom prst="roundRect">
              <a:avLst/>
            </a:prstGeom>
            <a:solidFill>
              <a:srgbClr val="F505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01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7086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1063619"/>
            <a:ext cx="7336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1ª condição: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totalCompra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&gt; 1000.00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695090" y="3220659"/>
            <a:ext cx="7753821" cy="1404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Isoladamente, temos duas condições que precisam ser unidas por um operador lógico.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Se utilizarmos operadores E, a compra deverá ter um valor maior que 1000.00 e, simultaneamente, o cupom digitado precisará ser o</a:t>
            </a:r>
            <a:r>
              <a:rPr lang="pt-BR" sz="1051" dirty="0">
                <a:solidFill>
                  <a:schemeClr val="bg1"/>
                </a:solidFill>
                <a:latin typeface="Gotham HTF Medium" pitchFamily="50" charset="0"/>
                <a:cs typeface="Roboto Light"/>
              </a:rPr>
              <a:t> DESCONTO20 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para o desconto ser aplicado.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Com o operador </a:t>
            </a:r>
            <a:r>
              <a:rPr lang="pt-BR" sz="1051" dirty="0">
                <a:solidFill>
                  <a:schemeClr val="bg1"/>
                </a:solidFill>
                <a:latin typeface="Gotham HTF Medium" pitchFamily="50" charset="0"/>
                <a:cs typeface="Roboto Light"/>
              </a:rPr>
              <a:t>OU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, bastará que uma das condições seja verdadeira para aplicarmos o desconto.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3F2FB72-980A-4C9F-82EC-53AA15A629CB}"/>
              </a:ext>
            </a:extLst>
          </p:cNvPr>
          <p:cNvSpPr txBox="1"/>
          <p:nvPr/>
        </p:nvSpPr>
        <p:spPr>
          <a:xfrm>
            <a:off x="419834" y="2152830"/>
            <a:ext cx="7336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2ª condição: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cupom.equalsIgnoreCase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(“DESCONTO20”)</a:t>
            </a:r>
          </a:p>
        </p:txBody>
      </p:sp>
    </p:spTree>
    <p:extLst>
      <p:ext uri="{BB962C8B-B14F-4D97-AF65-F5344CB8AC3E}">
        <p14:creationId xmlns:p14="http://schemas.microsoft.com/office/powerpoint/2010/main" val="352545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371147"/>
            <a:ext cx="8441778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 class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OperadorOu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public static void main(String[]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new Scanner(System.in);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Double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totalCompra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valorFinal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=0.0;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String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cupom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("SISTEMA DE DESCONTOS");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total da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compra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totalCompra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leitor.nextDouble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cupom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cupom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if(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totalCompra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&gt; 1000.00 ||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cupom.equalsIgnoreCase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("DESCONTO20")) {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valorFinal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totalCompra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* 0.8;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}else {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valorFinal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totalCompra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final é de R$" +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valorFinal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}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12409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863178" y="1740539"/>
            <a:ext cx="7417644" cy="1764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Com o uso de um dos operadores OU, conseguimos exigir que pelo menos uma das condições seja atendida para que o desconto seja aplicado. Se usarmos o operador ||, a segunda condição só será avaliada se a primeira for falsa.</a:t>
            </a:r>
            <a:b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</a:b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Se usarmos o operador |, ambas as condições serão avaliadas, mesmo que a primeira seja verdadeira.</a:t>
            </a:r>
          </a:p>
        </p:txBody>
      </p:sp>
    </p:spTree>
    <p:extLst>
      <p:ext uri="{BB962C8B-B14F-4D97-AF65-F5344CB8AC3E}">
        <p14:creationId xmlns:p14="http://schemas.microsoft.com/office/powerpoint/2010/main" val="574641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399704" y="736472"/>
            <a:ext cx="6344592" cy="3670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No arquivo “OperadorXou.java”, temos o seguinte problema: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Em uma ONG, há uma horta monitorada e automatizada por um </a:t>
            </a:r>
            <a:r>
              <a:rPr lang="pt-BR" sz="1600" dirty="0" err="1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arduino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Escreva o código de um programa que receba a umidade relativa do ar e a temperatura atual. Caso a umidade seja maior que 70% ou a temperatura seja maior que 26 °C, exibir a mensagem “ligando os ventiladores”. Caso as duas condições sejam verdadeiras ou falsas, exibir a mensagem: “Entrar em contato com agrônomo”.</a:t>
            </a:r>
          </a:p>
        </p:txBody>
      </p:sp>
    </p:spTree>
    <p:extLst>
      <p:ext uri="{BB962C8B-B14F-4D97-AF65-F5344CB8AC3E}">
        <p14:creationId xmlns:p14="http://schemas.microsoft.com/office/powerpoint/2010/main" val="2081648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371147"/>
            <a:ext cx="8334201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 class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OperadorXou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public static void main(String[]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 new Scanner(System.in);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Double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umidade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temperatura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insira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a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umidade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relativa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umidade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leitor.nextDouble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insira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a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temperatura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em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graus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celsius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 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temperatura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leitor.nextDouble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	}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2433919" y="3584861"/>
            <a:ext cx="6113278" cy="1080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A parte inicial do nosso código só precisa de comandos que você já aprendeu na primeira aula: um 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Scanner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 para permitir que o usuário digite os dados, 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duas variáveis do tipo Double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 para armazenar a umidade e a temperatura. </a:t>
            </a:r>
            <a:b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</a:b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Como faremos, porém, para usar essas variáveis a fim de avaliar as duas condições?</a:t>
            </a:r>
          </a:p>
        </p:txBody>
      </p:sp>
    </p:spTree>
    <p:extLst>
      <p:ext uri="{BB962C8B-B14F-4D97-AF65-F5344CB8AC3E}">
        <p14:creationId xmlns:p14="http://schemas.microsoft.com/office/powerpoint/2010/main" val="337641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1063619"/>
            <a:ext cx="7336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1ª condição: umidade &gt; 70.00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695090" y="3018953"/>
            <a:ext cx="7753821" cy="1404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Isoladamente, temos duas condições que precisam ser unidas por um operador lógico.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Se utilizarmos operadores E, os ventiladores serão ligados apenas se as duas condições forem verdadeiras.</a:t>
            </a:r>
            <a:b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</a:b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Se utilizarmos operadores </a:t>
            </a:r>
            <a:r>
              <a:rPr lang="pt-BR" sz="1051" dirty="0">
                <a:solidFill>
                  <a:schemeClr val="bg1"/>
                </a:solidFill>
                <a:latin typeface="Gotham HTF Medium" pitchFamily="50" charset="0"/>
                <a:cs typeface="Roboto Light"/>
              </a:rPr>
              <a:t>OU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, os ventiladores serão ligados se pelo menos uma das condições for verdadeira.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Com o operador </a:t>
            </a:r>
            <a:r>
              <a:rPr lang="pt-BR" sz="1051" dirty="0">
                <a:solidFill>
                  <a:schemeClr val="bg1"/>
                </a:solidFill>
                <a:latin typeface="Gotham HTF Medium" pitchFamily="50" charset="0"/>
                <a:cs typeface="Roboto Light"/>
              </a:rPr>
              <a:t>XOU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, os ventiladores só serão ligados se apenas uma das condições for verdadeira.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3F2FB72-980A-4C9F-82EC-53AA15A629CB}"/>
              </a:ext>
            </a:extLst>
          </p:cNvPr>
          <p:cNvSpPr txBox="1"/>
          <p:nvPr/>
        </p:nvSpPr>
        <p:spPr>
          <a:xfrm>
            <a:off x="419834" y="2152830"/>
            <a:ext cx="7336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2ª condição: temperatura &gt; 26.00</a:t>
            </a:r>
          </a:p>
        </p:txBody>
      </p:sp>
    </p:spTree>
    <p:extLst>
      <p:ext uri="{BB962C8B-B14F-4D97-AF65-F5344CB8AC3E}">
        <p14:creationId xmlns:p14="http://schemas.microsoft.com/office/powerpoint/2010/main" val="3286494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0" y="371147"/>
            <a:ext cx="883471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 class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OperadorXou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public static void main(String[]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 new Scanner(System.in);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Double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umidade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temperatura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insira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a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umidade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relativa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umidade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leitor.nextDouble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insira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a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temperatura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em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graus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celsius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 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temperatura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leitor.nextDouble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if (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umidade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&gt; 70.00 ^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temperatura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&gt; 26.00) {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Ligando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os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ventiladores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");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}else {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Entar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em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contato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com o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agrônomo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.");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	}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4572000" y="3584862"/>
            <a:ext cx="3975196" cy="1332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Com o uso do operador </a:t>
            </a:r>
            <a:r>
              <a:rPr lang="pt-BR" sz="1051" dirty="0">
                <a:solidFill>
                  <a:schemeClr val="bg1"/>
                </a:solidFill>
                <a:latin typeface="Gotham HTF Medium" pitchFamily="50" charset="0"/>
                <a:cs typeface="Roboto Light"/>
              </a:rPr>
              <a:t>XOU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, conseguimos exigir que apenas uma das condições seja verdadeira para que os ventiladores sejam ligados. Caso as duas condições sejam falsas ou verdadeiras, será exibida a mensagem “Entrar em contato com o agrônomo”.</a:t>
            </a:r>
          </a:p>
        </p:txBody>
      </p:sp>
    </p:spTree>
    <p:extLst>
      <p:ext uri="{BB962C8B-B14F-4D97-AF65-F5344CB8AC3E}">
        <p14:creationId xmlns:p14="http://schemas.microsoft.com/office/powerpoint/2010/main" val="110281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399704" y="1552080"/>
            <a:ext cx="6344592" cy="2039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No arquivo “OperadorNao.java”, temos o seguinte problema: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Crie um programa que permita que receba o tipo de um usuário em uma variável </a:t>
            </a:r>
            <a:r>
              <a:rPr lang="pt-BR" sz="1600" dirty="0" err="1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String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, e caso esse tipo NÃO SEJA “administrador”, exiba a mensagem: “Atenção, usuário sem poderes administrativos. Algumas tarefas serão bloqueadas”.</a:t>
            </a:r>
          </a:p>
        </p:txBody>
      </p:sp>
    </p:spTree>
    <p:extLst>
      <p:ext uri="{BB962C8B-B14F-4D97-AF65-F5344CB8AC3E}">
        <p14:creationId xmlns:p14="http://schemas.microsoft.com/office/powerpoint/2010/main" val="3713473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371147"/>
            <a:ext cx="833420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 class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OperadorNao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public static void main(String[]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new Scanner(System.in);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String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tipoUsuario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tipo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de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usuário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tipoUsuario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	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}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3442447" y="3584862"/>
            <a:ext cx="5104750" cy="1332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A parte inicial do nosso código só precisa de comandos que você já aprendeu na primeira aula: um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 Scanner 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para permitir que o usuário digite os dados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, uma variável do tipo </a:t>
            </a:r>
            <a:r>
              <a:rPr lang="pt-BR" sz="1051" i="1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String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 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para armazenar o tipo de usuário. </a:t>
            </a:r>
            <a:b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</a:b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Como faremos, porém, para verificar se o que o usuário digitou é DIFERENTE de “administrador”?</a:t>
            </a:r>
          </a:p>
        </p:txBody>
      </p:sp>
    </p:spTree>
    <p:extLst>
      <p:ext uri="{BB962C8B-B14F-4D97-AF65-F5344CB8AC3E}">
        <p14:creationId xmlns:p14="http://schemas.microsoft.com/office/powerpoint/2010/main" val="409896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1933768"/>
            <a:ext cx="7336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condição: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tipoUsuario.equalsIgnoreCase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(“administrador”)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695090" y="3220659"/>
            <a:ext cx="7753821" cy="1260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Agora, temos apenas uma condição, que retorna verdadeiro caso o usuário tenha digitado “administrador” e falso caso tenha digitado qualquer outro conteúdo.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Para invertermos a lógica desse teste, retornando verdadeiro para o caso de qualquer conteúdo e falso para o caso de o usuário ter digitado “administrador”, precisamos do operador lógico 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NÃO (!).</a:t>
            </a:r>
          </a:p>
        </p:txBody>
      </p:sp>
    </p:spTree>
    <p:extLst>
      <p:ext uri="{BB962C8B-B14F-4D97-AF65-F5344CB8AC3E}">
        <p14:creationId xmlns:p14="http://schemas.microsoft.com/office/powerpoint/2010/main" val="4254828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>
            <a:extLst>
              <a:ext uri="{FF2B5EF4-FFF2-40B4-BE49-F238E27FC236}">
                <a16:creationId xmlns:a16="http://schemas.microsoft.com/office/drawing/2014/main" id="{A7D806FC-27B7-4B97-9D2F-54F29588CE67}"/>
              </a:ext>
            </a:extLst>
          </p:cNvPr>
          <p:cNvSpPr txBox="1"/>
          <p:nvPr/>
        </p:nvSpPr>
        <p:spPr>
          <a:xfrm>
            <a:off x="644197" y="425042"/>
            <a:ext cx="404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+mn-ea"/>
                <a:cs typeface="+mn-cs"/>
              </a:rPr>
              <a:t>AGENDA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91F6B344-7CC5-40F4-BDED-F105ECB49FEC}"/>
              </a:ext>
            </a:extLst>
          </p:cNvPr>
          <p:cNvSpPr txBox="1">
            <a:spLocks/>
          </p:cNvSpPr>
          <p:nvPr/>
        </p:nvSpPr>
        <p:spPr>
          <a:xfrm>
            <a:off x="1539572" y="1412003"/>
            <a:ext cx="877056" cy="309841"/>
          </a:xfrm>
          <a:prstGeom prst="rect">
            <a:avLst/>
          </a:prstGeom>
        </p:spPr>
        <p:txBody>
          <a:bodyPr/>
          <a:lstStyle>
            <a:lvl1pPr marL="257159" indent="-25715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57175" indent="-21429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857192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00071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542947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885824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9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7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5223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Roboto" pitchFamily="2" charset="0"/>
              </a:rPr>
              <a:t>AULA 1</a:t>
            </a: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AB6CDA22-F4A3-4D61-8BEB-A5040FAAE79B}"/>
              </a:ext>
            </a:extLst>
          </p:cNvPr>
          <p:cNvSpPr txBox="1">
            <a:spLocks/>
          </p:cNvSpPr>
          <p:nvPr/>
        </p:nvSpPr>
        <p:spPr>
          <a:xfrm>
            <a:off x="2782950" y="1412003"/>
            <a:ext cx="5405421" cy="402448"/>
          </a:xfrm>
          <a:prstGeom prst="rect">
            <a:avLst/>
          </a:prstGeom>
        </p:spPr>
        <p:txBody>
          <a:bodyPr anchor="ctr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6417" rtl="0" eaLnBrk="1" fontAlgn="auto" latinLnBrk="0" hangingPunct="1">
              <a:lnSpc>
                <a:spcPct val="15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Roboto" pitchFamily="2" charset="0"/>
                <a:cs typeface="+mn-cs"/>
              </a:rPr>
              <a:t>CONTEÚDO – IDE, linguagem e variáveis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C816D02-90E9-4154-BB30-7C7B00D92AEA}"/>
              </a:ext>
            </a:extLst>
          </p:cNvPr>
          <p:cNvSpPr/>
          <p:nvPr/>
        </p:nvSpPr>
        <p:spPr>
          <a:xfrm>
            <a:off x="2782949" y="2117960"/>
            <a:ext cx="5176822" cy="69179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defTabSz="457611">
              <a:lnSpc>
                <a:spcPct val="150000"/>
              </a:lnSpc>
              <a:defRPr/>
            </a:pPr>
            <a:r>
              <a:rPr lang="pt-BR" sz="1400" dirty="0">
                <a:solidFill>
                  <a:srgbClr val="DAE3F3"/>
                </a:solidFill>
                <a:latin typeface="Gotham HTF Light" pitchFamily="50" charset="0"/>
                <a:ea typeface="Roboto" pitchFamily="2" charset="0"/>
              </a:rPr>
              <a:t>CONTEÚDO – Desvios condicionais: simples, composto e encadeado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0EDCD05A-FA55-4775-BF41-7838D9F57718}"/>
              </a:ext>
            </a:extLst>
          </p:cNvPr>
          <p:cNvSpPr/>
          <p:nvPr/>
        </p:nvSpPr>
        <p:spPr>
          <a:xfrm>
            <a:off x="2782949" y="2970947"/>
            <a:ext cx="5198457" cy="36862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45761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Roboto" pitchFamily="2" charset="0"/>
                <a:cs typeface="+mn-cs"/>
              </a:rPr>
              <a:t>CONTEÚDO – Operadores lógicos e switch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DF1937C-73FD-4EF6-83BB-4CA7AE0F8A76}"/>
              </a:ext>
            </a:extLst>
          </p:cNvPr>
          <p:cNvSpPr/>
          <p:nvPr/>
        </p:nvSpPr>
        <p:spPr>
          <a:xfrm>
            <a:off x="2782948" y="3663136"/>
            <a:ext cx="4878418" cy="36862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45761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Roboto" pitchFamily="2" charset="0"/>
                <a:cs typeface="+mn-cs"/>
              </a:rPr>
              <a:t>CONTEÚDO – Loop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Roboto" pitchFamily="2" charset="0"/>
                <a:cs typeface="+mn-cs"/>
              </a:rPr>
              <a:t>while</a:t>
            </a:r>
            <a:endParaRPr kumimoji="0" lang="pt-BR" sz="14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20000"/>
                  <a:lumOff val="80000"/>
                </a:srgbClr>
              </a:solidFill>
              <a:effectLst/>
              <a:uLnTx/>
              <a:uFillTx/>
              <a:latin typeface="Gotham HTF Light" pitchFamily="50" charset="0"/>
              <a:ea typeface="Roboto" pitchFamily="2" charset="0"/>
              <a:cs typeface="+mn-cs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FAF5C86-41FD-4F38-B2F9-D92B02B4C37D}"/>
              </a:ext>
            </a:extLst>
          </p:cNvPr>
          <p:cNvSpPr/>
          <p:nvPr/>
        </p:nvSpPr>
        <p:spPr>
          <a:xfrm>
            <a:off x="759012" y="1419626"/>
            <a:ext cx="437137" cy="439934"/>
          </a:xfrm>
          <a:prstGeom prst="rect">
            <a:avLst/>
          </a:prstGeom>
          <a:noFill/>
          <a:ln>
            <a:solidFill>
              <a:srgbClr val="F50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6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itchFamily="2" charset="0"/>
                <a:ea typeface="Roboto" pitchFamily="2" charset="0"/>
                <a:cs typeface="+mn-cs"/>
              </a:rPr>
              <a:t>1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C4F38613-04AF-4AD7-8D3A-D2B16C58C481}"/>
              </a:ext>
            </a:extLst>
          </p:cNvPr>
          <p:cNvSpPr/>
          <p:nvPr/>
        </p:nvSpPr>
        <p:spPr>
          <a:xfrm>
            <a:off x="751057" y="2117960"/>
            <a:ext cx="437137" cy="439934"/>
          </a:xfrm>
          <a:prstGeom prst="rect">
            <a:avLst/>
          </a:prstGeom>
          <a:noFill/>
          <a:ln>
            <a:solidFill>
              <a:srgbClr val="F50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6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itchFamily="2" charset="0"/>
                <a:ea typeface="Roboto" pitchFamily="2" charset="0"/>
                <a:cs typeface="+mn-cs"/>
              </a:rPr>
              <a:t>2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479ADAB8-FE1A-472D-A6CB-14A0D32F1EF7}"/>
              </a:ext>
            </a:extLst>
          </p:cNvPr>
          <p:cNvSpPr/>
          <p:nvPr/>
        </p:nvSpPr>
        <p:spPr>
          <a:xfrm>
            <a:off x="751057" y="2970947"/>
            <a:ext cx="437137" cy="439934"/>
          </a:xfrm>
          <a:prstGeom prst="rect">
            <a:avLst/>
          </a:prstGeom>
          <a:noFill/>
          <a:ln>
            <a:solidFill>
              <a:srgbClr val="F50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6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itchFamily="2" charset="0"/>
                <a:ea typeface="Roboto" pitchFamily="2" charset="0"/>
                <a:cs typeface="+mn-cs"/>
              </a:rPr>
              <a:t>3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D55E3F55-B15B-42EE-B5C3-0D7B77C3F7BC}"/>
              </a:ext>
            </a:extLst>
          </p:cNvPr>
          <p:cNvSpPr/>
          <p:nvPr/>
        </p:nvSpPr>
        <p:spPr>
          <a:xfrm>
            <a:off x="751057" y="3667566"/>
            <a:ext cx="437137" cy="439934"/>
          </a:xfrm>
          <a:prstGeom prst="rect">
            <a:avLst/>
          </a:prstGeom>
          <a:noFill/>
          <a:ln>
            <a:solidFill>
              <a:srgbClr val="F50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6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itchFamily="2" charset="0"/>
                <a:ea typeface="Roboto" pitchFamily="2" charset="0"/>
                <a:cs typeface="+mn-cs"/>
              </a:rPr>
              <a:t>4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A9467784-1B2B-4E3C-943D-3A8F2CCC0FBC}"/>
              </a:ext>
            </a:extLst>
          </p:cNvPr>
          <p:cNvSpPr txBox="1">
            <a:spLocks/>
          </p:cNvSpPr>
          <p:nvPr/>
        </p:nvSpPr>
        <p:spPr>
          <a:xfrm>
            <a:off x="1539572" y="2117960"/>
            <a:ext cx="892012" cy="309841"/>
          </a:xfrm>
          <a:prstGeom prst="rect">
            <a:avLst/>
          </a:prstGeom>
        </p:spPr>
        <p:txBody>
          <a:bodyPr/>
          <a:lstStyle>
            <a:lvl1pPr marL="257159" indent="-25715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57175" indent="-21429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857192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00071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542947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885824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9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7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5223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Roboto" pitchFamily="2" charset="0"/>
              </a:rPr>
              <a:t>AULA 2</a:t>
            </a:r>
          </a:p>
        </p:txBody>
      </p:sp>
      <p:sp>
        <p:nvSpPr>
          <p:cNvPr id="15" name="Espaço Reservado para Conteúdo 2">
            <a:extLst>
              <a:ext uri="{FF2B5EF4-FFF2-40B4-BE49-F238E27FC236}">
                <a16:creationId xmlns:a16="http://schemas.microsoft.com/office/drawing/2014/main" id="{995D9366-4D4A-42B2-9188-196E9B2FE5FA}"/>
              </a:ext>
            </a:extLst>
          </p:cNvPr>
          <p:cNvSpPr txBox="1">
            <a:spLocks/>
          </p:cNvSpPr>
          <p:nvPr/>
        </p:nvSpPr>
        <p:spPr>
          <a:xfrm>
            <a:off x="1539572" y="2955901"/>
            <a:ext cx="899490" cy="300184"/>
          </a:xfrm>
          <a:prstGeom prst="rect">
            <a:avLst/>
          </a:prstGeom>
        </p:spPr>
        <p:txBody>
          <a:bodyPr/>
          <a:lstStyle>
            <a:lvl1pPr marL="257159" indent="-25715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57175" indent="-21429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857192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00071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542947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885824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9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7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5223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Roboto" pitchFamily="2" charset="0"/>
              </a:rPr>
              <a:t>AULA 3</a:t>
            </a:r>
          </a:p>
        </p:txBody>
      </p:sp>
      <p:sp>
        <p:nvSpPr>
          <p:cNvPr id="17" name="Espaço Reservado para Conteúdo 2">
            <a:extLst>
              <a:ext uri="{FF2B5EF4-FFF2-40B4-BE49-F238E27FC236}">
                <a16:creationId xmlns:a16="http://schemas.microsoft.com/office/drawing/2014/main" id="{6DF1BA2C-3F59-4E24-8FA9-752E1DADD898}"/>
              </a:ext>
            </a:extLst>
          </p:cNvPr>
          <p:cNvSpPr txBox="1">
            <a:spLocks/>
          </p:cNvSpPr>
          <p:nvPr/>
        </p:nvSpPr>
        <p:spPr>
          <a:xfrm>
            <a:off x="1539572" y="3654235"/>
            <a:ext cx="896651" cy="288000"/>
          </a:xfrm>
          <a:prstGeom prst="rect">
            <a:avLst/>
          </a:prstGeom>
        </p:spPr>
        <p:txBody>
          <a:bodyPr/>
          <a:lstStyle>
            <a:lvl1pPr marL="257159" indent="-25715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57175" indent="-21429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857192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00071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542947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885824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9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7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5223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Roboto" pitchFamily="2" charset="0"/>
              </a:rPr>
              <a:t>AULA 4</a:t>
            </a:r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AF483A14-2214-4D38-BAF9-D254A6CFD802}"/>
              </a:ext>
            </a:extLst>
          </p:cNvPr>
          <p:cNvCxnSpPr>
            <a:cxnSpLocks/>
          </p:cNvCxnSpPr>
          <p:nvPr/>
        </p:nvCxnSpPr>
        <p:spPr>
          <a:xfrm>
            <a:off x="711557" y="856981"/>
            <a:ext cx="2529695" cy="0"/>
          </a:xfrm>
          <a:prstGeom prst="line">
            <a:avLst/>
          </a:prstGeom>
          <a:ln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9982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0" y="371147"/>
            <a:ext cx="8724166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 class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OperadorXou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public static void main(String[]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new Scanner(System.in);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String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tipoUsuario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("Por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favor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seu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tipo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de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usuário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:");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tipoUsuario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if (!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tipoUsuario.equalsIgnoreCase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administrador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")) {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Atenção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,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usuário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sem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poderes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administrativos</a:t>
            </a:r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");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</a:p>
          <a:p>
            <a:pPr indent="540385"/>
            <a:r>
              <a:rPr lang="en-GB" sz="14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}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2433919" y="4093624"/>
            <a:ext cx="6113278" cy="612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Com o uso do operador 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NÃO (!)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, conseguimos inverter o teste, tornando verdadeiro quando a comparação for falsa e falso quando a comparação for verdadeira.</a:t>
            </a:r>
          </a:p>
        </p:txBody>
      </p:sp>
    </p:spTree>
    <p:extLst>
      <p:ext uri="{BB962C8B-B14F-4D97-AF65-F5344CB8AC3E}">
        <p14:creationId xmlns:p14="http://schemas.microsoft.com/office/powerpoint/2010/main" val="289256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036059" y="1127567"/>
            <a:ext cx="56605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/>
                <a:ea typeface="+mn-ea"/>
                <a:cs typeface="Gotham HTF Medium"/>
              </a:rPr>
              <a:t>PROGRAMANDO EM</a:t>
            </a:r>
            <a:b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91A3AD"/>
                </a:solidFill>
                <a:effectLst/>
                <a:uLnTx/>
                <a:uFillTx/>
                <a:latin typeface="Gotham HTF Medium"/>
                <a:ea typeface="+mn-ea"/>
                <a:cs typeface="Gotham HTF Medium"/>
              </a:rPr>
            </a:b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Medium"/>
              </a:rPr>
              <a:t>JAVA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50566"/>
              </a:solidFill>
              <a:effectLst/>
              <a:uLnTx/>
              <a:uFillTx/>
              <a:latin typeface="Gotham HTF" pitchFamily="50" charset="0"/>
              <a:ea typeface="+mn-ea"/>
              <a:cs typeface="Gotham HTF Light"/>
            </a:endParaRP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4368C75B-7D25-4CAB-BCFB-BB0DC189B605}"/>
              </a:ext>
            </a:extLst>
          </p:cNvPr>
          <p:cNvCxnSpPr>
            <a:cxnSpLocks/>
          </p:cNvCxnSpPr>
          <p:nvPr/>
        </p:nvCxnSpPr>
        <p:spPr>
          <a:xfrm>
            <a:off x="1142062" y="2488347"/>
            <a:ext cx="1202027" cy="0"/>
          </a:xfrm>
          <a:prstGeom prst="line">
            <a:avLst/>
          </a:prstGeom>
          <a:ln w="6350"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10">
            <a:extLst>
              <a:ext uri="{FF2B5EF4-FFF2-40B4-BE49-F238E27FC236}">
                <a16:creationId xmlns:a16="http://schemas.microsoft.com/office/drawing/2014/main" id="{460050FA-57AD-480C-A678-4E546175ECEA}"/>
              </a:ext>
            </a:extLst>
          </p:cNvPr>
          <p:cNvSpPr txBox="1"/>
          <p:nvPr/>
        </p:nvSpPr>
        <p:spPr>
          <a:xfrm>
            <a:off x="4937487" y="3089721"/>
            <a:ext cx="2281587" cy="6698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2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/>
                <a:ea typeface="+mn-ea"/>
                <a:cs typeface="Gotham HTF Light"/>
              </a:rPr>
              <a:t>CONHECENDO O</a:t>
            </a:r>
          </a:p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2" b="1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Bold"/>
              </a:rPr>
              <a:t>SWITCH CASE</a:t>
            </a:r>
          </a:p>
        </p:txBody>
      </p:sp>
    </p:spTree>
    <p:extLst>
      <p:ext uri="{BB962C8B-B14F-4D97-AF65-F5344CB8AC3E}">
        <p14:creationId xmlns:p14="http://schemas.microsoft.com/office/powerpoint/2010/main" val="94896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57905" y="1028860"/>
            <a:ext cx="6628190" cy="3085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Depois de fazermos diversos testes, podemos ver quão poderoso é o </a:t>
            </a:r>
            <a:r>
              <a:rPr lang="pt-BR" sz="1600" dirty="0" err="1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if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!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Para alguns casos, porém, ele não é a ferramenta mais indicada.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Imagine que você precisa verificar se o usuário digitou 1, 2, 3, 4 ou 5 e disparar algumas funcionalidades dependendo do que ele digitou.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Um </a:t>
            </a:r>
            <a:r>
              <a:rPr lang="pt-BR" sz="1600" dirty="0" err="1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if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 ficaria um pouco comprido, certo?</a:t>
            </a:r>
          </a:p>
        </p:txBody>
      </p:sp>
    </p:spTree>
    <p:extLst>
      <p:ext uri="{BB962C8B-B14F-4D97-AF65-F5344CB8AC3E}">
        <p14:creationId xmlns:p14="http://schemas.microsoft.com/office/powerpoint/2010/main" val="276860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-1" y="371147"/>
            <a:ext cx="8955741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if (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opcao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== 1)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//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Ação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usuário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digitado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1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}else{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if (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opcao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== 2)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//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Ação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usuário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digitado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2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}else{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if (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opcao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== 3)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	//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Ação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usuário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digitado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3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}else{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	if (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opcao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== 4)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		//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Ação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usuário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digitado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4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}else{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	if (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opcao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== 5) 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		//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Ação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usuário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digitado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5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	}else{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		//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Ação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o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usuário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não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tenha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digitado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nenhum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valor</a:t>
            </a:r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en-GB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válido</a:t>
            </a:r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	}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}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</a:t>
            </a:r>
          </a:p>
          <a:p>
            <a:pPr indent="540385"/>
            <a:r>
              <a:rPr lang="en-GB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}</a:t>
            </a:r>
          </a:p>
          <a:p>
            <a:pPr indent="540385"/>
            <a:endParaRPr lang="en-GB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4450975" y="4040150"/>
            <a:ext cx="4096221" cy="1008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Veja como ficaria uma estrutura de </a:t>
            </a:r>
            <a:r>
              <a:rPr lang="pt-BR" sz="1051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if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 encadeado para validarmos qual das 5 opções o usuário digitou.</a:t>
            </a:r>
          </a:p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A legibilidade está bastante prejudicada.</a:t>
            </a:r>
          </a:p>
        </p:txBody>
      </p:sp>
    </p:spTree>
    <p:extLst>
      <p:ext uri="{BB962C8B-B14F-4D97-AF65-F5344CB8AC3E}">
        <p14:creationId xmlns:p14="http://schemas.microsoft.com/office/powerpoint/2010/main" val="394974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57905" y="1105804"/>
            <a:ext cx="6628190" cy="2931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Para resolver esse problema existe a estrutura de seleção chamada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switch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Com o switch, podemos </a:t>
            </a:r>
            <a:r>
              <a:rPr lang="pt-BR" sz="1600" dirty="0">
                <a:solidFill>
                  <a:srgbClr val="F50566"/>
                </a:solidFill>
                <a:latin typeface="Gotham HTF Light" pitchFamily="50" charset="0"/>
                <a:cs typeface="Gotham HTF Book"/>
              </a:rPr>
              <a:t>checar em qual caso o valor de uma variável se encaixa</a:t>
            </a: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O switch é indicado apenas para situações em que conhecemos de antemão todos os casos possíveis de valor para uma variável, sem considerarmos intervalos.</a:t>
            </a:r>
          </a:p>
        </p:txBody>
      </p:sp>
    </p:spTree>
    <p:extLst>
      <p:ext uri="{BB962C8B-B14F-4D97-AF65-F5344CB8AC3E}">
        <p14:creationId xmlns:p14="http://schemas.microsoft.com/office/powerpoint/2010/main" val="301794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371147"/>
            <a:ext cx="8334201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switch(variável){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X:</a:t>
            </a:r>
            <a:b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//Instruções caso o valor da variável seja X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break;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Y:</a:t>
            </a:r>
            <a:b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//Instruções caso o valor da variável seja Y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break;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case Z:</a:t>
            </a:r>
            <a:b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</a:b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//Instruções caso o valor da variável seja Z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break;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default: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//Instruções caso o valor da variável não se encaixe em nenhum dos casos anteriores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2433919" y="3584861"/>
            <a:ext cx="6113278" cy="1080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A sintaxe da estrutura switch permite que designemos uma variável para ser analisada e que possamos estabelecer diferentes casos para os seus possíveis valores.</a:t>
            </a:r>
            <a:b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</a:b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A instrução “break” faz com que o switch termine após a execução das instruções presentes dentro do case.</a:t>
            </a:r>
          </a:p>
        </p:txBody>
      </p:sp>
    </p:spTree>
    <p:extLst>
      <p:ext uri="{BB962C8B-B14F-4D97-AF65-F5344CB8AC3E}">
        <p14:creationId xmlns:p14="http://schemas.microsoft.com/office/powerpoint/2010/main" val="23357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257905" y="1290470"/>
            <a:ext cx="6628190" cy="2562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No arquivo “EstruturaSwitch.java”, temos o seguinte problema: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Crie um programa que permita ao usuário escolher o elogio que gostaria de receber, de acordo com a seguinte regra: 1 – Elogio profissional, 2 – Elogio físico, 3 – Elogio pessoal.</a:t>
            </a:r>
          </a:p>
          <a:p>
            <a:pPr lvl="0" algn="ctr" defTabSz="685800">
              <a:lnSpc>
                <a:spcPct val="150000"/>
              </a:lnSpc>
              <a:spcAft>
                <a:spcPts val="1201"/>
              </a:spcAft>
              <a:defRPr/>
            </a:pPr>
            <a:r>
              <a:rPr lang="pt-BR" sz="1600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Caso digite qualquer outro número, deve ser exibida a mensagem “opção inválida”.</a:t>
            </a:r>
          </a:p>
        </p:txBody>
      </p:sp>
    </p:spTree>
    <p:extLst>
      <p:ext uri="{BB962C8B-B14F-4D97-AF65-F5344CB8AC3E}">
        <p14:creationId xmlns:p14="http://schemas.microsoft.com/office/powerpoint/2010/main" val="144219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419834" y="371147"/>
            <a:ext cx="8334201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endParaRPr lang="pt-BR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class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EstruturaSwitch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endParaRPr lang="pt-BR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static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void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String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[]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leitor = new Scanner(System.in);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opcao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("ELOGIADOR!");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("Selecione a opção desejada:\n1-Elogio profissional\n2-Elogio físico\n3-Elogio pessoal");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opcao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leitor.nextInt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</a:t>
            </a: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pt-BR" sz="14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endParaRPr lang="pt-BR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}</a:t>
            </a:r>
          </a:p>
          <a:p>
            <a:pPr indent="540385"/>
            <a:endParaRPr lang="pt-BR" sz="1400" dirty="0">
              <a:solidFill>
                <a:srgbClr val="DAE3F3"/>
              </a:solidFill>
              <a:latin typeface="Consolas" panose="020B0609020204030204" pitchFamily="49" charset="0"/>
              <a:ea typeface="Times New Roman" panose="02020603050405020304" pitchFamily="18" charset="0"/>
              <a:cs typeface="Consolas" panose="020B0609020204030204" pitchFamily="49" charset="0"/>
            </a:endParaRPr>
          </a:p>
          <a:p>
            <a:pPr indent="540385"/>
            <a:r>
              <a:rPr lang="pt-BR" sz="14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2433919" y="3584861"/>
            <a:ext cx="6113278" cy="1080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A parte inicial do nosso código só precisa de comandos que você já aprendeu na primeira aula: um Scanner para permitir que o usuário digite os dados, 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uma variável do tipo </a:t>
            </a:r>
            <a:r>
              <a:rPr lang="pt-BR" sz="1051" i="1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int</a:t>
            </a:r>
            <a:r>
              <a:rPr lang="pt-BR" sz="1051" i="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 </a:t>
            </a: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para armazenar a opção escolhida pelo usuário. </a:t>
            </a:r>
            <a:b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</a:br>
            <a:r>
              <a:rPr lang="pt-BR" sz="1051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Note que, dentro do print, utilizamos o marcador \n para indicar uma quebra de linha.</a:t>
            </a:r>
          </a:p>
        </p:txBody>
      </p:sp>
    </p:spTree>
    <p:extLst>
      <p:ext uri="{BB962C8B-B14F-4D97-AF65-F5344CB8AC3E}">
        <p14:creationId xmlns:p14="http://schemas.microsoft.com/office/powerpoint/2010/main" val="226821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82CA3FA-7BA7-4446-91CD-6F5CED99419C}"/>
              </a:ext>
            </a:extLst>
          </p:cNvPr>
          <p:cNvSpPr txBox="1"/>
          <p:nvPr/>
        </p:nvSpPr>
        <p:spPr>
          <a:xfrm>
            <a:off x="191234" y="241944"/>
            <a:ext cx="884519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540385"/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import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java.util.Scanner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class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EstruturaSwitch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{</a:t>
            </a:r>
          </a:p>
          <a:p>
            <a:pPr indent="540385"/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public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static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void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main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String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[] 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args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Scanner leitor = new Scanner(System.in);</a:t>
            </a:r>
          </a:p>
          <a:p>
            <a:pPr indent="540385"/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int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opcao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;</a:t>
            </a:r>
          </a:p>
          <a:p>
            <a:pPr indent="540385"/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("ELOGIADOR!");</a:t>
            </a:r>
          </a:p>
          <a:p>
            <a:pPr indent="540385"/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("Selecione a opção desejada:\n1-Elogio profissional\n2-Elogio físico\n3-Elogio pessoal");</a:t>
            </a:r>
          </a:p>
          <a:p>
            <a:pPr indent="540385"/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opcao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leitor.nextInt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switch(</a:t>
            </a:r>
            <a:r>
              <a:rPr lang="pt-BR" sz="12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opcao</a:t>
            </a:r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) {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case 1: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pt-BR" sz="12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("Você é um profissional muito dedicado!");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break;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case 2: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pt-BR" sz="12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("Você é uma pessoa muito forte!");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break;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case 3: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pt-BR" sz="12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("Você é uma pessoa muito altruísta!");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break;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default: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	</a:t>
            </a:r>
            <a:r>
              <a:rPr lang="pt-BR" sz="1200" dirty="0" err="1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System.out.println</a:t>
            </a:r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("Opção inválida");</a:t>
            </a:r>
          </a:p>
          <a:p>
            <a:pPr indent="540385"/>
            <a:r>
              <a:rPr lang="pt-BR" sz="1200" dirty="0">
                <a:solidFill>
                  <a:srgbClr val="F50566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}</a:t>
            </a:r>
          </a:p>
          <a:p>
            <a:pPr indent="540385"/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	</a:t>
            </a:r>
            <a:r>
              <a:rPr lang="pt-BR" sz="1200" dirty="0" err="1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leitor.close</a:t>
            </a:r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();</a:t>
            </a:r>
          </a:p>
          <a:p>
            <a:pPr indent="540385"/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	}</a:t>
            </a:r>
          </a:p>
          <a:p>
            <a:pPr indent="540385"/>
            <a:r>
              <a:rPr lang="pt-BR" sz="1200" dirty="0">
                <a:solidFill>
                  <a:srgbClr val="DAE3F3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447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 descr="Web design">
            <a:extLst>
              <a:ext uri="{FF2B5EF4-FFF2-40B4-BE49-F238E27FC236}">
                <a16:creationId xmlns:a16="http://schemas.microsoft.com/office/drawing/2014/main" id="{1AAABC04-5BEC-460B-B148-70EC0D84F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32797" y="181484"/>
            <a:ext cx="914400" cy="914400"/>
          </a:xfrm>
          <a:prstGeom prst="rect">
            <a:avLst/>
          </a:prstGeom>
        </p:spPr>
      </p:pic>
      <p:sp>
        <p:nvSpPr>
          <p:cNvPr id="7" name="TextBox 13">
            <a:extLst>
              <a:ext uri="{FF2B5EF4-FFF2-40B4-BE49-F238E27FC236}">
                <a16:creationId xmlns:a16="http://schemas.microsoft.com/office/drawing/2014/main" id="{2752FD4B-38F2-4B1B-A73B-60D725596205}"/>
              </a:ext>
            </a:extLst>
          </p:cNvPr>
          <p:cNvSpPr txBox="1"/>
          <p:nvPr/>
        </p:nvSpPr>
        <p:spPr>
          <a:xfrm>
            <a:off x="1825200" y="1902122"/>
            <a:ext cx="5493600" cy="1440000"/>
          </a:xfrm>
          <a:prstGeom prst="rect">
            <a:avLst/>
          </a:prstGeom>
          <a:solidFill>
            <a:srgbClr val="ED145B"/>
          </a:solidFill>
        </p:spPr>
        <p:txBody>
          <a:bodyPr wrap="square" tIns="46841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1"/>
              </a:spcAft>
              <a:buClr>
                <a:srgbClr val="ED145B"/>
              </a:buClr>
            </a:pP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Nosso switch monitora a variável “</a:t>
            </a:r>
            <a:r>
              <a:rPr lang="pt-BR" sz="1400" dirty="0" err="1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opcao</a:t>
            </a: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” e exibe diferentes mensagens caso o valor dessa variável seja 1, 2 ou 3.</a:t>
            </a:r>
            <a:b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</a:br>
            <a:r>
              <a:rPr lang="pt-BR" sz="1400" dirty="0">
                <a:solidFill>
                  <a:schemeClr val="bg1"/>
                </a:solidFill>
                <a:latin typeface="Gotham HTF Light" pitchFamily="50" charset="0"/>
                <a:cs typeface="Roboto Light"/>
              </a:rPr>
              <a:t>Caso tenha qualquer outro valor, será exibida a mensagem do bloco default.</a:t>
            </a:r>
          </a:p>
        </p:txBody>
      </p:sp>
    </p:spTree>
    <p:extLst>
      <p:ext uri="{BB962C8B-B14F-4D97-AF65-F5344CB8AC3E}">
        <p14:creationId xmlns:p14="http://schemas.microsoft.com/office/powerpoint/2010/main" val="3298827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>
            <a:extLst>
              <a:ext uri="{FF2B5EF4-FFF2-40B4-BE49-F238E27FC236}">
                <a16:creationId xmlns:a16="http://schemas.microsoft.com/office/drawing/2014/main" id="{A7D806FC-27B7-4B97-9D2F-54F29588CE67}"/>
              </a:ext>
            </a:extLst>
          </p:cNvPr>
          <p:cNvSpPr txBox="1"/>
          <p:nvPr/>
        </p:nvSpPr>
        <p:spPr>
          <a:xfrm>
            <a:off x="644197" y="425042"/>
            <a:ext cx="404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+mn-ea"/>
                <a:cs typeface="+mn-cs"/>
              </a:rPr>
              <a:t>AGENDA</a:t>
            </a:r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91F6B344-7CC5-40F4-BDED-F105ECB49FEC}"/>
              </a:ext>
            </a:extLst>
          </p:cNvPr>
          <p:cNvSpPr txBox="1">
            <a:spLocks/>
          </p:cNvSpPr>
          <p:nvPr/>
        </p:nvSpPr>
        <p:spPr>
          <a:xfrm>
            <a:off x="1539572" y="1412003"/>
            <a:ext cx="877056" cy="309841"/>
          </a:xfrm>
          <a:prstGeom prst="rect">
            <a:avLst/>
          </a:prstGeom>
        </p:spPr>
        <p:txBody>
          <a:bodyPr/>
          <a:lstStyle>
            <a:lvl1pPr marL="257159" indent="-25715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57175" indent="-21429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857192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00071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542947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885824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9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7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5223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Roboto" pitchFamily="2" charset="0"/>
              </a:rPr>
              <a:t>AULA 5</a:t>
            </a: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AB6CDA22-F4A3-4D61-8BEB-A5040FAAE79B}"/>
              </a:ext>
            </a:extLst>
          </p:cNvPr>
          <p:cNvSpPr txBox="1">
            <a:spLocks/>
          </p:cNvSpPr>
          <p:nvPr/>
        </p:nvSpPr>
        <p:spPr>
          <a:xfrm>
            <a:off x="2782950" y="1412003"/>
            <a:ext cx="5405421" cy="402448"/>
          </a:xfrm>
          <a:prstGeom prst="rect">
            <a:avLst/>
          </a:prstGeom>
        </p:spPr>
        <p:txBody>
          <a:bodyPr anchor="ctr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6417" rtl="0" eaLnBrk="1" fontAlgn="auto" latinLnBrk="0" hangingPunct="1">
              <a:lnSpc>
                <a:spcPct val="150000"/>
              </a:lnSpc>
              <a:spcBef>
                <a:spcPts val="751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Roboto" pitchFamily="2" charset="0"/>
                <a:cs typeface="+mn-cs"/>
              </a:rPr>
              <a:t>CONTEÚDO – Loop for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C816D02-90E9-4154-BB30-7C7B00D92AEA}"/>
              </a:ext>
            </a:extLst>
          </p:cNvPr>
          <p:cNvSpPr/>
          <p:nvPr/>
        </p:nvSpPr>
        <p:spPr>
          <a:xfrm>
            <a:off x="2782949" y="2117960"/>
            <a:ext cx="5176822" cy="36862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45761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Roboto" pitchFamily="2" charset="0"/>
                <a:cs typeface="+mn-cs"/>
              </a:rPr>
              <a:t>CONTEÚDO – Vetores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0EDCD05A-FA55-4775-BF41-7838D9F57718}"/>
              </a:ext>
            </a:extLst>
          </p:cNvPr>
          <p:cNvSpPr/>
          <p:nvPr/>
        </p:nvSpPr>
        <p:spPr>
          <a:xfrm>
            <a:off x="2782949" y="2809365"/>
            <a:ext cx="5609994" cy="36862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45761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Roboto" pitchFamily="2" charset="0"/>
                <a:cs typeface="+mn-cs"/>
              </a:rPr>
              <a:t>CONTEÚDO – Métodos e funções com e sem argumentos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DF1937C-73FD-4EF6-83BB-4CA7AE0F8A76}"/>
              </a:ext>
            </a:extLst>
          </p:cNvPr>
          <p:cNvSpPr/>
          <p:nvPr/>
        </p:nvSpPr>
        <p:spPr>
          <a:xfrm>
            <a:off x="2782948" y="3501554"/>
            <a:ext cx="4878418" cy="368627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0" marR="0" lvl="0" indent="0" algn="l" defTabSz="457611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Roboto" pitchFamily="2" charset="0"/>
                <a:cs typeface="+mn-cs"/>
              </a:rPr>
              <a:t>CONTEÚDO – Métodos e funções com e sem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Roboto" pitchFamily="2" charset="0"/>
                <a:cs typeface="+mn-cs"/>
              </a:rPr>
              <a:t>return</a:t>
            </a:r>
            <a:endParaRPr kumimoji="0" lang="pt-BR" sz="14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20000"/>
                  <a:lumOff val="80000"/>
                </a:srgbClr>
              </a:solidFill>
              <a:effectLst/>
              <a:uLnTx/>
              <a:uFillTx/>
              <a:latin typeface="Gotham HTF Light" pitchFamily="50" charset="0"/>
              <a:ea typeface="Roboto" pitchFamily="2" charset="0"/>
              <a:cs typeface="+mn-cs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5FAF5C86-41FD-4F38-B2F9-D92B02B4C37D}"/>
              </a:ext>
            </a:extLst>
          </p:cNvPr>
          <p:cNvSpPr/>
          <p:nvPr/>
        </p:nvSpPr>
        <p:spPr>
          <a:xfrm>
            <a:off x="759012" y="1419626"/>
            <a:ext cx="437137" cy="439934"/>
          </a:xfrm>
          <a:prstGeom prst="rect">
            <a:avLst/>
          </a:prstGeom>
          <a:noFill/>
          <a:ln>
            <a:solidFill>
              <a:srgbClr val="F50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6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itchFamily="2" charset="0"/>
                <a:ea typeface="Roboto" pitchFamily="2" charset="0"/>
                <a:cs typeface="+mn-cs"/>
              </a:rPr>
              <a:t>5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C4F38613-04AF-4AD7-8D3A-D2B16C58C481}"/>
              </a:ext>
            </a:extLst>
          </p:cNvPr>
          <p:cNvSpPr/>
          <p:nvPr/>
        </p:nvSpPr>
        <p:spPr>
          <a:xfrm>
            <a:off x="751057" y="2117960"/>
            <a:ext cx="437137" cy="439934"/>
          </a:xfrm>
          <a:prstGeom prst="rect">
            <a:avLst/>
          </a:prstGeom>
          <a:noFill/>
          <a:ln>
            <a:solidFill>
              <a:srgbClr val="F50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6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itchFamily="2" charset="0"/>
                <a:ea typeface="Roboto" pitchFamily="2" charset="0"/>
                <a:cs typeface="+mn-cs"/>
              </a:rPr>
              <a:t>6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479ADAB8-FE1A-472D-A6CB-14A0D32F1EF7}"/>
              </a:ext>
            </a:extLst>
          </p:cNvPr>
          <p:cNvSpPr/>
          <p:nvPr/>
        </p:nvSpPr>
        <p:spPr>
          <a:xfrm>
            <a:off x="751057" y="2809365"/>
            <a:ext cx="437137" cy="439934"/>
          </a:xfrm>
          <a:prstGeom prst="rect">
            <a:avLst/>
          </a:prstGeom>
          <a:noFill/>
          <a:ln>
            <a:solidFill>
              <a:srgbClr val="F50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6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itchFamily="2" charset="0"/>
                <a:ea typeface="Roboto" pitchFamily="2" charset="0"/>
                <a:cs typeface="+mn-cs"/>
              </a:rPr>
              <a:t>7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D55E3F55-B15B-42EE-B5C3-0D7B77C3F7BC}"/>
              </a:ext>
            </a:extLst>
          </p:cNvPr>
          <p:cNvSpPr/>
          <p:nvPr/>
        </p:nvSpPr>
        <p:spPr>
          <a:xfrm>
            <a:off x="751057" y="3505984"/>
            <a:ext cx="437137" cy="439934"/>
          </a:xfrm>
          <a:prstGeom prst="rect">
            <a:avLst/>
          </a:prstGeom>
          <a:noFill/>
          <a:ln>
            <a:solidFill>
              <a:srgbClr val="F505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61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 pitchFamily="2" charset="0"/>
                <a:ea typeface="Roboto" pitchFamily="2" charset="0"/>
                <a:cs typeface="+mn-cs"/>
              </a:rPr>
              <a:t>8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A9467784-1B2B-4E3C-943D-3A8F2CCC0FBC}"/>
              </a:ext>
            </a:extLst>
          </p:cNvPr>
          <p:cNvSpPr txBox="1">
            <a:spLocks/>
          </p:cNvSpPr>
          <p:nvPr/>
        </p:nvSpPr>
        <p:spPr>
          <a:xfrm>
            <a:off x="1539572" y="2117960"/>
            <a:ext cx="892012" cy="309841"/>
          </a:xfrm>
          <a:prstGeom prst="rect">
            <a:avLst/>
          </a:prstGeom>
        </p:spPr>
        <p:txBody>
          <a:bodyPr/>
          <a:lstStyle>
            <a:lvl1pPr marL="257159" indent="-25715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57175" indent="-21429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857192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00071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542947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885824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9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7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5223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Roboto" pitchFamily="2" charset="0"/>
              </a:rPr>
              <a:t>AULA 6</a:t>
            </a:r>
          </a:p>
        </p:txBody>
      </p:sp>
      <p:sp>
        <p:nvSpPr>
          <p:cNvPr id="15" name="Espaço Reservado para Conteúdo 2">
            <a:extLst>
              <a:ext uri="{FF2B5EF4-FFF2-40B4-BE49-F238E27FC236}">
                <a16:creationId xmlns:a16="http://schemas.microsoft.com/office/drawing/2014/main" id="{995D9366-4D4A-42B2-9188-196E9B2FE5FA}"/>
              </a:ext>
            </a:extLst>
          </p:cNvPr>
          <p:cNvSpPr txBox="1">
            <a:spLocks/>
          </p:cNvSpPr>
          <p:nvPr/>
        </p:nvSpPr>
        <p:spPr>
          <a:xfrm>
            <a:off x="1539572" y="2794319"/>
            <a:ext cx="899490" cy="300184"/>
          </a:xfrm>
          <a:prstGeom prst="rect">
            <a:avLst/>
          </a:prstGeom>
        </p:spPr>
        <p:txBody>
          <a:bodyPr/>
          <a:lstStyle>
            <a:lvl1pPr marL="257159" indent="-25715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57175" indent="-21429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857192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00071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542947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885824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9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7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5223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Roboto" pitchFamily="2" charset="0"/>
              </a:rPr>
              <a:t>AULA 7</a:t>
            </a:r>
          </a:p>
        </p:txBody>
      </p:sp>
      <p:sp>
        <p:nvSpPr>
          <p:cNvPr id="17" name="Espaço Reservado para Conteúdo 2">
            <a:extLst>
              <a:ext uri="{FF2B5EF4-FFF2-40B4-BE49-F238E27FC236}">
                <a16:creationId xmlns:a16="http://schemas.microsoft.com/office/drawing/2014/main" id="{6DF1BA2C-3F59-4E24-8FA9-752E1DADD898}"/>
              </a:ext>
            </a:extLst>
          </p:cNvPr>
          <p:cNvSpPr txBox="1">
            <a:spLocks/>
          </p:cNvSpPr>
          <p:nvPr/>
        </p:nvSpPr>
        <p:spPr>
          <a:xfrm>
            <a:off x="1539572" y="3492653"/>
            <a:ext cx="896651" cy="288000"/>
          </a:xfrm>
          <a:prstGeom prst="rect">
            <a:avLst/>
          </a:prstGeom>
        </p:spPr>
        <p:txBody>
          <a:bodyPr/>
          <a:lstStyle>
            <a:lvl1pPr marL="257159" indent="-25715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57175" indent="-21429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857192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200071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542947" indent="-171439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1885824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02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79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57" indent="-171439" algn="l" defTabSz="6857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5223" rtl="0" eaLnBrk="1" fontAlgn="base" latinLnBrk="0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Roboto" pitchFamily="2" charset="0"/>
              </a:rPr>
              <a:t>AULA 8</a:t>
            </a:r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AF483A14-2214-4D38-BAF9-D254A6CFD802}"/>
              </a:ext>
            </a:extLst>
          </p:cNvPr>
          <p:cNvCxnSpPr>
            <a:cxnSpLocks/>
          </p:cNvCxnSpPr>
          <p:nvPr/>
        </p:nvCxnSpPr>
        <p:spPr>
          <a:xfrm>
            <a:off x="711557" y="856981"/>
            <a:ext cx="2529695" cy="0"/>
          </a:xfrm>
          <a:prstGeom prst="line">
            <a:avLst/>
          </a:prstGeom>
          <a:ln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278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>
            <a:extLst>
              <a:ext uri="{FF2B5EF4-FFF2-40B4-BE49-F238E27FC236}">
                <a16:creationId xmlns:a16="http://schemas.microsoft.com/office/drawing/2014/main" id="{A7D806FC-27B7-4B97-9D2F-54F29588CE67}"/>
              </a:ext>
            </a:extLst>
          </p:cNvPr>
          <p:cNvSpPr txBox="1"/>
          <p:nvPr/>
        </p:nvSpPr>
        <p:spPr>
          <a:xfrm>
            <a:off x="644197" y="425042"/>
            <a:ext cx="4047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+mn-ea"/>
                <a:cs typeface="+mn-cs"/>
              </a:rPr>
              <a:t>BIBLIOGRAFIA BÁSICA</a:t>
            </a:r>
            <a:endParaRPr kumimoji="0" lang="pt-BR" sz="14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20000"/>
                  <a:lumOff val="80000"/>
                </a:srgbClr>
              </a:solidFill>
              <a:effectLst/>
              <a:uLnTx/>
              <a:uFillTx/>
              <a:latin typeface="Gotham HTF Light" pitchFamily="50" charset="0"/>
              <a:ea typeface="+mn-ea"/>
              <a:cs typeface="+mn-cs"/>
            </a:endParaRPr>
          </a:p>
        </p:txBody>
      </p:sp>
      <p:sp>
        <p:nvSpPr>
          <p:cNvPr id="25" name="TextBox 25">
            <a:extLst>
              <a:ext uri="{FF2B5EF4-FFF2-40B4-BE49-F238E27FC236}">
                <a16:creationId xmlns:a16="http://schemas.microsoft.com/office/drawing/2014/main" id="{BA8C56CE-17B6-4AE0-9508-68DC96E6CB33}"/>
              </a:ext>
            </a:extLst>
          </p:cNvPr>
          <p:cNvSpPr txBox="1"/>
          <p:nvPr/>
        </p:nvSpPr>
        <p:spPr>
          <a:xfrm>
            <a:off x="644197" y="1064034"/>
            <a:ext cx="7663780" cy="1413608"/>
          </a:xfrm>
          <a:prstGeom prst="rect">
            <a:avLst/>
          </a:prstGeom>
          <a:noFill/>
        </p:spPr>
        <p:txBody>
          <a:bodyPr wrap="square" tIns="35131" rtlCol="0">
            <a:spAutoFit/>
          </a:bodyPr>
          <a:lstStyle>
            <a:defPPr>
              <a:defRPr lang="en-US"/>
            </a:defPPr>
            <a:lvl1pPr marL="0" algn="l" defTabSz="456789" rtl="0" eaLnBrk="1" latinLnBrk="0" hangingPunct="1">
              <a:defRPr sz="1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6789" algn="l" defTabSz="456789" rtl="0" eaLnBrk="1" latinLnBrk="0" hangingPunct="1">
              <a:defRPr sz="1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3577" algn="l" defTabSz="456789" rtl="0" eaLnBrk="1" latinLnBrk="0" hangingPunct="1">
              <a:defRPr sz="1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0366" algn="l" defTabSz="456789" rtl="0" eaLnBrk="1" latinLnBrk="0" hangingPunct="1">
              <a:defRPr sz="1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7154" algn="l" defTabSz="456789" rtl="0" eaLnBrk="1" latinLnBrk="0" hangingPunct="1">
              <a:defRPr sz="1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3943" algn="l" defTabSz="456789" rtl="0" eaLnBrk="1" latinLnBrk="0" hangingPunct="1">
              <a:defRPr sz="1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0731" algn="l" defTabSz="456789" rtl="0" eaLnBrk="1" latinLnBrk="0" hangingPunct="1">
              <a:defRPr sz="1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7520" algn="l" defTabSz="456789" rtl="0" eaLnBrk="1" latinLnBrk="0" hangingPunct="1">
              <a:defRPr sz="1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4308" algn="l" defTabSz="456789" rtl="0" eaLnBrk="1" latinLnBrk="0" hangingPunct="1">
              <a:defRPr sz="17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 defTabSz="914400">
              <a:lnSpc>
                <a:spcPct val="150000"/>
              </a:lnSpc>
              <a:spcBef>
                <a:spcPct val="30000"/>
              </a:spcBef>
              <a:spcAft>
                <a:spcPct val="10000"/>
              </a:spcAft>
              <a:buClr>
                <a:srgbClr val="ED145B"/>
              </a:buClr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Medium" pitchFamily="50" charset="0"/>
              </a:rPr>
              <a:t>DEITEL, H.; DEITEL, P. </a:t>
            </a: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</a:rPr>
              <a:t>Java: como programar. 10ª ed. Pearson Universidades: Campinas, 2010.</a:t>
            </a:r>
          </a:p>
          <a:p>
            <a:pPr marL="285750" lvl="0" indent="-285750" defTabSz="914400">
              <a:lnSpc>
                <a:spcPct val="150000"/>
              </a:lnSpc>
              <a:spcBef>
                <a:spcPct val="30000"/>
              </a:spcBef>
              <a:spcAft>
                <a:spcPct val="10000"/>
              </a:spcAft>
              <a:buClr>
                <a:srgbClr val="ED145B"/>
              </a:buClr>
              <a:buFont typeface="Arial" panose="020B0604020202020204" pitchFamily="34" charset="0"/>
              <a:buChar char="•"/>
              <a:defRPr/>
            </a:pP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Medium" pitchFamily="50" charset="0"/>
              </a:rPr>
              <a:t>PUGA, S.; RISSETTI, G. </a:t>
            </a:r>
            <a:r>
              <a:rPr lang="pt-BR" sz="1400" dirty="0">
                <a:solidFill>
                  <a:srgbClr val="4472C4">
                    <a:lumMod val="20000"/>
                    <a:lumOff val="80000"/>
                  </a:srgbClr>
                </a:solidFill>
                <a:latin typeface="Gotham HTF Light" pitchFamily="50" charset="0"/>
              </a:rPr>
              <a:t>Lógica de programação e estruturas de dados. 3ª ed. Pearson Universidades: Campinas, 2016.</a:t>
            </a:r>
          </a:p>
        </p:txBody>
      </p: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2AE94888-9319-4A26-91D0-703F1A5E4564}"/>
              </a:ext>
            </a:extLst>
          </p:cNvPr>
          <p:cNvCxnSpPr>
            <a:cxnSpLocks/>
          </p:cNvCxnSpPr>
          <p:nvPr/>
        </p:nvCxnSpPr>
        <p:spPr>
          <a:xfrm>
            <a:off x="711557" y="856981"/>
            <a:ext cx="2529695" cy="0"/>
          </a:xfrm>
          <a:prstGeom prst="line">
            <a:avLst/>
          </a:prstGeom>
          <a:ln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637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Agrupar 13">
            <a:extLst>
              <a:ext uri="{FF2B5EF4-FFF2-40B4-BE49-F238E27FC236}">
                <a16:creationId xmlns:a16="http://schemas.microsoft.com/office/drawing/2014/main" id="{3CC3167A-72B5-4C9D-87E7-6850FCA1EBAD}"/>
              </a:ext>
            </a:extLst>
          </p:cNvPr>
          <p:cNvGrpSpPr/>
          <p:nvPr/>
        </p:nvGrpSpPr>
        <p:grpSpPr>
          <a:xfrm>
            <a:off x="587235" y="4026910"/>
            <a:ext cx="4226428" cy="814325"/>
            <a:chOff x="587235" y="4118350"/>
            <a:chExt cx="4226428" cy="814325"/>
          </a:xfrm>
        </p:grpSpPr>
        <p:pic>
          <p:nvPicPr>
            <p:cNvPr id="5" name="Imagem 1">
              <a:extLst>
                <a:ext uri="{FF2B5EF4-FFF2-40B4-BE49-F238E27FC236}">
                  <a16:creationId xmlns:a16="http://schemas.microsoft.com/office/drawing/2014/main" id="{858670EC-BE09-4C9C-A975-F348E74BA1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738" y="4118350"/>
              <a:ext cx="815963" cy="219495"/>
            </a:xfrm>
            <a:prstGeom prst="rect">
              <a:avLst/>
            </a:prstGeom>
          </p:spPr>
        </p:pic>
        <p:sp>
          <p:nvSpPr>
            <p:cNvPr id="6" name="TextBox 25">
              <a:extLst>
                <a:ext uri="{FF2B5EF4-FFF2-40B4-BE49-F238E27FC236}">
                  <a16:creationId xmlns:a16="http://schemas.microsoft.com/office/drawing/2014/main" id="{96374D34-A8BE-4954-A45D-7F4AB09C92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7235" y="4378997"/>
              <a:ext cx="4226428" cy="5536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ＭＳ Ｐゴシック" charset="0"/>
                  <a:cs typeface="Arial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Gotham HTF Light" pitchFamily="50" charset="0"/>
                  <a:ea typeface="ＭＳ Ｐゴシック" charset="0"/>
                  <a:cs typeface="Roboto Light"/>
                </a:rPr>
                <a:t>Copyright </a:t>
              </a:r>
              <a:r>
                <a:rPr kumimoji="0" lang="de-DE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Gotham HTF Light" pitchFamily="50" charset="0"/>
                  <a:ea typeface="ＭＳ Ｐゴシック" charset="0"/>
                  <a:cs typeface="Roboto Light"/>
                </a:rPr>
                <a:t>© </a:t>
              </a:r>
              <a:r>
                <a:rPr kumimoji="0" lang="en-US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Gotham HTF Light" pitchFamily="50" charset="0"/>
                  <a:ea typeface="ＭＳ Ｐゴシック" charset="0"/>
                  <a:cs typeface="Roboto Light"/>
                </a:rPr>
                <a:t>2021 |  </a:t>
              </a:r>
              <a:r>
                <a:rPr kumimoji="0" lang="pt-BR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Gotham HTF Light" pitchFamily="50" charset="0"/>
                  <a:ea typeface="ＭＳ Ｐゴシック" charset="0"/>
                  <a:cs typeface="Roboto Light"/>
                </a:rPr>
                <a:t>Professor André de Freitas David</a:t>
              </a:r>
              <a:endPara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ＭＳ Ｐゴシック" charset="0"/>
                <a:cs typeface="Roboto Light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4472C4">
                      <a:lumMod val="20000"/>
                      <a:lumOff val="80000"/>
                    </a:srgbClr>
                  </a:solidFill>
                  <a:effectLst/>
                  <a:uLnTx/>
                  <a:uFillTx/>
                  <a:latin typeface="Gotham HTF Light" pitchFamily="50" charset="0"/>
                  <a:ea typeface="ＭＳ Ｐゴシック" charset="0"/>
                  <a:cs typeface="Roboto Light"/>
                </a:rPr>
                <a:t>Todos os direitos reservados. Reprodução ou divulgação total ou parcial deste documento, é expressamente proibido sem consentimento formal, por escrito, do professor/autor.</a:t>
              </a:r>
            </a:p>
          </p:txBody>
        </p:sp>
      </p:grpSp>
      <p:sp>
        <p:nvSpPr>
          <p:cNvPr id="7" name="CaixaDeTexto 7">
            <a:extLst>
              <a:ext uri="{FF2B5EF4-FFF2-40B4-BE49-F238E27FC236}">
                <a16:creationId xmlns:a16="http://schemas.microsoft.com/office/drawing/2014/main" id="{4CAAD63E-E159-4DFC-AD89-26727C071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1492" y="2963266"/>
            <a:ext cx="1530555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uLnTx/>
                <a:uFillTx/>
                <a:latin typeface="Gotham HTF Light" pitchFamily="50" charset="0"/>
                <a:ea typeface="ＭＳ Ｐゴシック" charset="0"/>
                <a:cs typeface="Gotham HTF Book" charset="0"/>
              </a:rPr>
              <a:t>/</a:t>
            </a:r>
            <a:r>
              <a:rPr lang="pt-BR" sz="1100" kern="1200" dirty="0" err="1"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latin typeface="Gotham HTF Light" pitchFamily="50" charset="0"/>
                <a:ea typeface="+mn-ea"/>
                <a:cs typeface="Gotham HTF Book" pitchFamily="50" charset="0"/>
              </a:rPr>
              <a:t>afdavid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20000"/>
                  <a:lumOff val="80000"/>
                </a:schemeClr>
              </a:solidFill>
              <a:effectLst/>
              <a:uLnTx/>
              <a:uFillTx/>
              <a:latin typeface="Gotham HTF Light" pitchFamily="50" charset="0"/>
              <a:cs typeface="Gotham HTF Book" charset="0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168BA5B9-2B14-4BFA-8702-0B895690F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738" y="2877505"/>
            <a:ext cx="3365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42C6E74-9761-41A3-95D6-F7041E940D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0532" y="2963266"/>
            <a:ext cx="1503209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eaLnBrk="0" fontAlgn="base" hangingPunct="0"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1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ＭＳ Ｐゴシック" charset="0"/>
                <a:cs typeface="Gotham HTF Book" charset="0"/>
              </a:rPr>
              <a:t>/</a:t>
            </a:r>
            <a:r>
              <a:rPr kumimoji="0" lang="pt-BR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 pitchFamily="50" charset="0"/>
                <a:ea typeface="ＭＳ Ｐゴシック" charset="0"/>
                <a:cs typeface="Gotham HTF Book" charset="0"/>
              </a:rPr>
              <a:t>andrefdavid</a:t>
            </a:r>
            <a:endParaRPr kumimoji="0" lang="pt-BR" sz="11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20000"/>
                  <a:lumOff val="80000"/>
                </a:srgbClr>
              </a:solidFill>
              <a:effectLst/>
              <a:uLnTx/>
              <a:uFillTx/>
              <a:latin typeface="Gotham HTF Light" pitchFamily="50" charset="0"/>
              <a:ea typeface="ＭＳ Ｐゴシック" charset="0"/>
              <a:cs typeface="Gotham HTF Book" charset="0"/>
            </a:endParaRPr>
          </a:p>
        </p:txBody>
      </p:sp>
      <p:sp>
        <p:nvSpPr>
          <p:cNvPr id="13" name="TextBox 32">
            <a:extLst>
              <a:ext uri="{FF2B5EF4-FFF2-40B4-BE49-F238E27FC236}">
                <a16:creationId xmlns:a16="http://schemas.microsoft.com/office/drawing/2014/main" id="{25BDA3AD-39D7-45BF-A0FB-DA6E348BC5CB}"/>
              </a:ext>
            </a:extLst>
          </p:cNvPr>
          <p:cNvSpPr txBox="1"/>
          <p:nvPr/>
        </p:nvSpPr>
        <p:spPr>
          <a:xfrm>
            <a:off x="574171" y="1629262"/>
            <a:ext cx="31487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 Medium" pitchFamily="50" charset="0"/>
                <a:ea typeface="+mn-ea"/>
                <a:cs typeface="Gotham HTF Light"/>
              </a:rPr>
              <a:t>OBRIGADO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B378C77A-B1FF-428B-922B-45FA20B382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4942" y="2877505"/>
            <a:ext cx="3365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xmlns:lc="http://schemas.openxmlformats.org/drawingml/2006/lockedCanvas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039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6F58653-AE73-4CEE-B89D-158EA69A68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075" y="2000250"/>
            <a:ext cx="260985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892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877319" y="1717670"/>
            <a:ext cx="738936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500" dirty="0">
                <a:solidFill>
                  <a:srgbClr val="DAE3F3"/>
                </a:solidFill>
                <a:latin typeface="Gotham HTF Light"/>
                <a:cs typeface="Gotham HTF Medium"/>
              </a:rPr>
              <a:t>MAIS DESVIOS CONDICIONAIS:</a:t>
            </a: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DAE3F3"/>
                </a:solidFill>
                <a:effectLst/>
                <a:uLnTx/>
                <a:uFillTx/>
                <a:latin typeface="Gotham HTF Medium"/>
                <a:ea typeface="+mn-ea"/>
                <a:cs typeface="Gotham HTF Medium"/>
              </a:rPr>
              <a:t> </a:t>
            </a: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Medium"/>
              </a:rPr>
              <a:t>OPERADORES LÓGICOS E SWITCH CASE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50566"/>
              </a:solidFill>
              <a:effectLst/>
              <a:uLnTx/>
              <a:uFillTx/>
              <a:latin typeface="Gotham HTF" pitchFamily="50" charset="0"/>
              <a:ea typeface="+mn-ea"/>
              <a:cs typeface="Gotham HTF Light"/>
            </a:endParaRP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4368C75B-7D25-4CAB-BCFB-BB0DC189B605}"/>
              </a:ext>
            </a:extLst>
          </p:cNvPr>
          <p:cNvCxnSpPr>
            <a:cxnSpLocks/>
          </p:cNvCxnSpPr>
          <p:nvPr/>
        </p:nvCxnSpPr>
        <p:spPr>
          <a:xfrm>
            <a:off x="3970987" y="3704466"/>
            <a:ext cx="1202027" cy="0"/>
          </a:xfrm>
          <a:prstGeom prst="line">
            <a:avLst/>
          </a:prstGeom>
          <a:ln w="6350"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F0DD98E-A892-4152-A3BB-0EE783C173BD}"/>
              </a:ext>
            </a:extLst>
          </p:cNvPr>
          <p:cNvSpPr txBox="1"/>
          <p:nvPr/>
        </p:nvSpPr>
        <p:spPr>
          <a:xfrm>
            <a:off x="502659" y="879353"/>
            <a:ext cx="18976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Medium"/>
              </a:rPr>
              <a:t>AULA 3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20000"/>
                  <a:lumOff val="80000"/>
                </a:srgbClr>
              </a:solidFill>
              <a:effectLst/>
              <a:uLnTx/>
              <a:uFillTx/>
              <a:latin typeface="Gotham HTF" pitchFamily="50" charset="0"/>
              <a:ea typeface="+mn-ea"/>
              <a:cs typeface="Gotham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251031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BABC3B73-8D66-4FFE-ACC1-94021CE43490}"/>
              </a:ext>
            </a:extLst>
          </p:cNvPr>
          <p:cNvCxnSpPr>
            <a:cxnSpLocks/>
          </p:cNvCxnSpPr>
          <p:nvPr/>
        </p:nvCxnSpPr>
        <p:spPr>
          <a:xfrm>
            <a:off x="3985275" y="1541554"/>
            <a:ext cx="1202027" cy="0"/>
          </a:xfrm>
          <a:prstGeom prst="line">
            <a:avLst/>
          </a:prstGeom>
          <a:ln w="6350"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187162" y="822505"/>
            <a:ext cx="6664903" cy="406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30000"/>
              </a:lnSpc>
              <a:spcAft>
                <a:spcPts val="1201"/>
              </a:spcAft>
              <a:defRPr/>
            </a:pPr>
            <a:r>
              <a:rPr lang="pt-BR" sz="1802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Relembrando a aula 2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7F0B9FC2-EE56-4F37-8F3D-28C1F61BED4D}"/>
              </a:ext>
            </a:extLst>
          </p:cNvPr>
          <p:cNvSpPr txBox="1"/>
          <p:nvPr/>
        </p:nvSpPr>
        <p:spPr>
          <a:xfrm>
            <a:off x="1187162" y="1859288"/>
            <a:ext cx="6664903" cy="406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30000"/>
              </a:lnSpc>
              <a:spcAft>
                <a:spcPts val="1201"/>
              </a:spcAft>
              <a:defRPr/>
            </a:pPr>
            <a:r>
              <a:rPr lang="pt-BR" sz="1802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Criando um fork de um repositório do GitHub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160FA96B-05C4-4468-B0B0-5845BC0417DA}"/>
              </a:ext>
            </a:extLst>
          </p:cNvPr>
          <p:cNvCxnSpPr>
            <a:cxnSpLocks/>
          </p:cNvCxnSpPr>
          <p:nvPr/>
        </p:nvCxnSpPr>
        <p:spPr>
          <a:xfrm>
            <a:off x="3985275" y="2640993"/>
            <a:ext cx="1202027" cy="0"/>
          </a:xfrm>
          <a:prstGeom prst="line">
            <a:avLst/>
          </a:prstGeom>
          <a:ln w="6350"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42E3AB5-9C1D-43C3-8204-75B6117B220C}"/>
              </a:ext>
            </a:extLst>
          </p:cNvPr>
          <p:cNvSpPr txBox="1"/>
          <p:nvPr/>
        </p:nvSpPr>
        <p:spPr>
          <a:xfrm>
            <a:off x="1187162" y="2896071"/>
            <a:ext cx="6664903" cy="406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30000"/>
              </a:lnSpc>
              <a:spcAft>
                <a:spcPts val="1201"/>
              </a:spcAft>
              <a:defRPr/>
            </a:pPr>
            <a:r>
              <a:rPr lang="pt-BR" sz="1802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Operadores lógicos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D1E27BEB-83F2-44BB-B06A-C1B8DFC55F2E}"/>
              </a:ext>
            </a:extLst>
          </p:cNvPr>
          <p:cNvCxnSpPr>
            <a:cxnSpLocks/>
          </p:cNvCxnSpPr>
          <p:nvPr/>
        </p:nvCxnSpPr>
        <p:spPr>
          <a:xfrm>
            <a:off x="3985275" y="3740431"/>
            <a:ext cx="1202027" cy="0"/>
          </a:xfrm>
          <a:prstGeom prst="line">
            <a:avLst/>
          </a:prstGeom>
          <a:ln w="6350"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6">
            <a:extLst>
              <a:ext uri="{FF2B5EF4-FFF2-40B4-BE49-F238E27FC236}">
                <a16:creationId xmlns:a16="http://schemas.microsoft.com/office/drawing/2014/main" id="{EC4BF6AD-D5CA-4239-B1B7-32297C42E956}"/>
              </a:ext>
            </a:extLst>
          </p:cNvPr>
          <p:cNvSpPr txBox="1"/>
          <p:nvPr/>
        </p:nvSpPr>
        <p:spPr>
          <a:xfrm>
            <a:off x="1187162" y="3932854"/>
            <a:ext cx="6664903" cy="406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685800">
              <a:lnSpc>
                <a:spcPct val="130000"/>
              </a:lnSpc>
              <a:spcAft>
                <a:spcPts val="1201"/>
              </a:spcAft>
              <a:defRPr/>
            </a:pPr>
            <a:r>
              <a:rPr lang="pt-BR" sz="1802" dirty="0">
                <a:solidFill>
                  <a:srgbClr val="DAE3F3"/>
                </a:solidFill>
                <a:latin typeface="Gotham HTF Light" pitchFamily="50" charset="0"/>
                <a:cs typeface="Gotham HTF Book"/>
              </a:rPr>
              <a:t>Switch case</a:t>
            </a:r>
          </a:p>
        </p:txBody>
      </p:sp>
    </p:spTree>
    <p:extLst>
      <p:ext uri="{BB962C8B-B14F-4D97-AF65-F5344CB8AC3E}">
        <p14:creationId xmlns:p14="http://schemas.microsoft.com/office/powerpoint/2010/main" val="374772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05DC73C2-B893-43A8-B584-FBE6E4C4C304}"/>
              </a:ext>
            </a:extLst>
          </p:cNvPr>
          <p:cNvSpPr txBox="1"/>
          <p:nvPr/>
        </p:nvSpPr>
        <p:spPr>
          <a:xfrm>
            <a:off x="1036059" y="1127567"/>
            <a:ext cx="435621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/>
                <a:ea typeface="+mn-ea"/>
                <a:cs typeface="Gotham HTF Medium"/>
              </a:rPr>
              <a:t>RELEMBRANDO A </a:t>
            </a:r>
            <a:b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91A3AD"/>
                </a:solidFill>
                <a:effectLst/>
                <a:uLnTx/>
                <a:uFillTx/>
                <a:latin typeface="Gotham HTF Medium"/>
                <a:ea typeface="+mn-ea"/>
                <a:cs typeface="Gotham HTF Medium"/>
              </a:rPr>
            </a:b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Medium"/>
              </a:rPr>
              <a:t>AULA 2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rgbClr val="F50566"/>
              </a:solidFill>
              <a:effectLst/>
              <a:uLnTx/>
              <a:uFillTx/>
              <a:latin typeface="Gotham HTF" pitchFamily="50" charset="0"/>
              <a:ea typeface="+mn-ea"/>
              <a:cs typeface="Gotham HTF Light"/>
            </a:endParaRP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4368C75B-7D25-4CAB-BCFB-BB0DC189B605}"/>
              </a:ext>
            </a:extLst>
          </p:cNvPr>
          <p:cNvCxnSpPr>
            <a:cxnSpLocks/>
          </p:cNvCxnSpPr>
          <p:nvPr/>
        </p:nvCxnSpPr>
        <p:spPr>
          <a:xfrm>
            <a:off x="1142062" y="2488347"/>
            <a:ext cx="1202027" cy="0"/>
          </a:xfrm>
          <a:prstGeom prst="line">
            <a:avLst/>
          </a:prstGeom>
          <a:ln w="6350">
            <a:gradFill flip="none" rotWithShape="1">
              <a:gsLst>
                <a:gs pos="0">
                  <a:srgbClr val="893ACE"/>
                </a:gs>
                <a:gs pos="100000">
                  <a:srgbClr val="F50566"/>
                </a:gs>
              </a:gsLst>
              <a:path path="circle">
                <a:fillToRect l="100000" t="100000"/>
              </a:path>
              <a:tileRect r="-100000" b="-10000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10">
            <a:extLst>
              <a:ext uri="{FF2B5EF4-FFF2-40B4-BE49-F238E27FC236}">
                <a16:creationId xmlns:a16="http://schemas.microsoft.com/office/drawing/2014/main" id="{460050FA-57AD-480C-A678-4E546175ECEA}"/>
              </a:ext>
            </a:extLst>
          </p:cNvPr>
          <p:cNvSpPr txBox="1"/>
          <p:nvPr/>
        </p:nvSpPr>
        <p:spPr>
          <a:xfrm>
            <a:off x="4937487" y="3089721"/>
            <a:ext cx="3230500" cy="9749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2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20000"/>
                    <a:lumOff val="80000"/>
                  </a:srgbClr>
                </a:solidFill>
                <a:effectLst/>
                <a:uLnTx/>
                <a:uFillTx/>
                <a:latin typeface="Gotham HTF Light"/>
                <a:ea typeface="+mn-ea"/>
                <a:cs typeface="Gotham HTF Light"/>
              </a:rPr>
              <a:t>O QUE ERAM:</a:t>
            </a:r>
          </a:p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2" b="1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Bold"/>
              </a:rPr>
              <a:t>DESVIOS CONDICIONAIS </a:t>
            </a:r>
            <a:br>
              <a:rPr kumimoji="0" lang="en-US" sz="1802" b="1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Bold"/>
              </a:rPr>
            </a:br>
            <a:r>
              <a:rPr kumimoji="0" lang="en-US" sz="1802" b="1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Bold"/>
              </a:rPr>
              <a:t>E</a:t>
            </a:r>
            <a:r>
              <a:rPr lang="en-US" sz="1802" b="1" dirty="0">
                <a:solidFill>
                  <a:srgbClr val="F50566"/>
                </a:solidFill>
                <a:latin typeface="Gotham HTF" pitchFamily="50" charset="0"/>
                <a:cs typeface="Gotham HTF Bold"/>
              </a:rPr>
              <a:t> </a:t>
            </a:r>
            <a:r>
              <a:rPr kumimoji="0" lang="en-US" sz="1802" b="1" i="0" u="none" strike="noStrike" kern="1200" cap="none" spc="0" normalizeH="0" baseline="0" noProof="0" dirty="0">
                <a:ln>
                  <a:noFill/>
                </a:ln>
                <a:solidFill>
                  <a:srgbClr val="F50566"/>
                </a:solidFill>
                <a:effectLst/>
                <a:uLnTx/>
                <a:uFillTx/>
                <a:latin typeface="Gotham HTF" pitchFamily="50" charset="0"/>
                <a:ea typeface="+mn-ea"/>
                <a:cs typeface="Gotham HTF Bold"/>
              </a:rPr>
              <a:t>GIT CLONE</a:t>
            </a:r>
          </a:p>
        </p:txBody>
      </p:sp>
    </p:spTree>
    <p:extLst>
      <p:ext uri="{BB962C8B-B14F-4D97-AF65-F5344CB8AC3E}">
        <p14:creationId xmlns:p14="http://schemas.microsoft.com/office/powerpoint/2010/main" val="872629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9_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6_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</TotalTime>
  <Words>4852</Words>
  <Application>Microsoft Office PowerPoint</Application>
  <PresentationFormat>Apresentação na tela (16:9)</PresentationFormat>
  <Paragraphs>491</Paragraphs>
  <Slides>62</Slides>
  <Notes>25</Notes>
  <HiddenSlides>0</HiddenSlides>
  <MMClips>0</MMClips>
  <ScaleCrop>false</ScaleCrop>
  <HeadingPairs>
    <vt:vector size="6" baseType="variant">
      <vt:variant>
        <vt:lpstr>Fontes usadas</vt:lpstr>
      </vt:variant>
      <vt:variant>
        <vt:i4>12</vt:i4>
      </vt:variant>
      <vt:variant>
        <vt:lpstr>Tema</vt:lpstr>
      </vt:variant>
      <vt:variant>
        <vt:i4>5</vt:i4>
      </vt:variant>
      <vt:variant>
        <vt:lpstr>Títulos de slides</vt:lpstr>
      </vt:variant>
      <vt:variant>
        <vt:i4>62</vt:i4>
      </vt:variant>
    </vt:vector>
  </HeadingPairs>
  <TitlesOfParts>
    <vt:vector size="79" baseType="lpstr">
      <vt:lpstr>Consolas</vt:lpstr>
      <vt:lpstr>Gotham HTF</vt:lpstr>
      <vt:lpstr>Gotham HTF Book</vt:lpstr>
      <vt:lpstr>Calibri</vt:lpstr>
      <vt:lpstr>ＭＳ Ｐゴシック</vt:lpstr>
      <vt:lpstr>Gotham HTF Bold</vt:lpstr>
      <vt:lpstr>Gotham HTF Medium</vt:lpstr>
      <vt:lpstr>Times New Roman</vt:lpstr>
      <vt:lpstr>Arial</vt:lpstr>
      <vt:lpstr>Roboto</vt:lpstr>
      <vt:lpstr>Roboto Light</vt:lpstr>
      <vt:lpstr>Gotham HTF Light</vt:lpstr>
      <vt:lpstr>9_Tema do Office</vt:lpstr>
      <vt:lpstr>5_Tema do Office</vt:lpstr>
      <vt:lpstr>2_Tema do Office</vt:lpstr>
      <vt:lpstr>3_Tema do Office</vt:lpstr>
      <vt:lpstr>6_Tema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Adriano</dc:creator>
  <cp:lastModifiedBy>Suéllen Pereira</cp:lastModifiedBy>
  <cp:revision>60</cp:revision>
  <dcterms:created xsi:type="dcterms:W3CDTF">2019-02-15T12:16:11Z</dcterms:created>
  <dcterms:modified xsi:type="dcterms:W3CDTF">2021-02-09T18:12:01Z</dcterms:modified>
</cp:coreProperties>
</file>

<file path=docProps/thumbnail.jpeg>
</file>